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76" r:id="rId4"/>
    <p:sldId id="267" r:id="rId5"/>
    <p:sldId id="266" r:id="rId6"/>
    <p:sldId id="261" r:id="rId7"/>
    <p:sldId id="275" r:id="rId8"/>
    <p:sldId id="260" r:id="rId9"/>
    <p:sldId id="262" r:id="rId10"/>
    <p:sldId id="263" r:id="rId11"/>
    <p:sldId id="259" r:id="rId12"/>
    <p:sldId id="264" r:id="rId13"/>
    <p:sldId id="268" r:id="rId14"/>
    <p:sldId id="271" r:id="rId15"/>
    <p:sldId id="272" r:id="rId16"/>
    <p:sldId id="273" r:id="rId17"/>
    <p:sldId id="274" r:id="rId18"/>
    <p:sldId id="27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96" d="100"/>
          <a:sy n="96" d="100"/>
        </p:scale>
        <p:origin x="90" y="4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09236-6409-4C4F-9024-7E55FEB55786}" type="datetimeFigureOut">
              <a:rPr lang="sk-SK" smtClean="0"/>
              <a:t>3. 10. 2023</a:t>
            </a:fld>
            <a:endParaRPr lang="sk-SK"/>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5DC5F-880C-41F8-BCDE-79A6C47E8647}" type="slidenum">
              <a:rPr lang="sk-SK" smtClean="0"/>
              <a:t>‹Nr.›</a:t>
            </a:fld>
            <a:endParaRPr lang="sk-SK"/>
          </a:p>
        </p:txBody>
      </p:sp>
    </p:spTree>
    <p:extLst>
      <p:ext uri="{BB962C8B-B14F-4D97-AF65-F5344CB8AC3E}">
        <p14:creationId xmlns:p14="http://schemas.microsoft.com/office/powerpoint/2010/main" val="4214867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79413" y="684213"/>
            <a:ext cx="6099175" cy="3432175"/>
          </a:xfrm>
        </p:spPr>
      </p:sp>
      <p:sp>
        <p:nvSpPr>
          <p:cNvPr id="3" name="Notizenplatzhalter 2"/>
          <p:cNvSpPr>
            <a:spLocks noGrp="1"/>
          </p:cNvSpPr>
          <p:nvPr>
            <p:ph type="body" idx="1"/>
          </p:nvPr>
        </p:nvSpPr>
        <p:spPr/>
        <p:txBody>
          <a:bodyPr>
            <a:normAutofit/>
          </a:bodyPr>
          <a:lstStyle/>
          <a:p>
            <a:endParaRPr lang="en-GB" sz="1000" b="1" dirty="0"/>
          </a:p>
          <a:p>
            <a:r>
              <a:rPr lang="en-GB" sz="1000" b="1" dirty="0"/>
              <a:t>Just play until 2:39 </a:t>
            </a:r>
          </a:p>
          <a:p>
            <a:endParaRPr lang="en-GB" sz="1000" b="1" dirty="0"/>
          </a:p>
          <a:p>
            <a:pPr defTabSz="921624">
              <a:defRPr/>
            </a:pPr>
            <a:r>
              <a:rPr lang="en-GB" sz="1000" b="0" dirty="0"/>
              <a:t>This</a:t>
            </a:r>
            <a:r>
              <a:rPr lang="en-GB" sz="1000" b="0" baseline="0" dirty="0"/>
              <a:t> film was developed in Scotland by the Young Inclusion Ambassadors. </a:t>
            </a:r>
            <a:r>
              <a:rPr lang="en-GB" sz="1000" dirty="0"/>
              <a:t>Keen to share their views on what works in inclusion, the Young Ambassadors decided to create a film which could allow their views, and their voices to be heard and could help staff know how to support young people with additional support needs. </a:t>
            </a:r>
            <a:r>
              <a:rPr lang="en-GB" sz="1000" b="0" dirty="0"/>
              <a:t>While those that have contributed to the production of the media clip are adolescents the key issues raised are applicable regardless of age, ability or disability.</a:t>
            </a:r>
          </a:p>
          <a:p>
            <a:r>
              <a:rPr lang="en-GB" sz="1000" b="0" baseline="0" dirty="0"/>
              <a:t>Watch the beginning of the film and then engage in discussion using the next slide.</a:t>
            </a:r>
            <a:endParaRPr lang="en-GB" sz="1000" dirty="0"/>
          </a:p>
          <a:p>
            <a:endParaRPr lang="en-GB" dirty="0"/>
          </a:p>
        </p:txBody>
      </p:sp>
      <p:sp>
        <p:nvSpPr>
          <p:cNvPr id="4" name="Foliennummernplatzhalter 3"/>
          <p:cNvSpPr>
            <a:spLocks noGrp="1"/>
          </p:cNvSpPr>
          <p:nvPr>
            <p:ph type="sldNum" sz="quarter" idx="10"/>
          </p:nvPr>
        </p:nvSpPr>
        <p:spPr/>
        <p:txBody>
          <a:bodyPr/>
          <a:lstStyle/>
          <a:p>
            <a:fld id="{BEEE3B52-C154-405E-8588-AEB6B4F7119A}" type="slidenum">
              <a:rPr lang="de-DE" smtClean="0"/>
              <a:pPr/>
              <a:t>5</a:t>
            </a:fld>
            <a:endParaRPr lang="de-DE"/>
          </a:p>
        </p:txBody>
      </p:sp>
    </p:spTree>
    <p:extLst>
      <p:ext uri="{BB962C8B-B14F-4D97-AF65-F5344CB8AC3E}">
        <p14:creationId xmlns:p14="http://schemas.microsoft.com/office/powerpoint/2010/main" val="1615097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D02256-1936-4C2A-9410-D41516661618}"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90D5F-F415-43E0-B613-62EFF26156F1}" type="slidenum">
              <a:rPr lang="en-US" smtClean="0"/>
              <a:t>‹Nr.›</a:t>
            </a:fld>
            <a:endParaRPr lang="en-US"/>
          </a:p>
        </p:txBody>
      </p:sp>
    </p:spTree>
    <p:extLst>
      <p:ext uri="{BB962C8B-B14F-4D97-AF65-F5344CB8AC3E}">
        <p14:creationId xmlns:p14="http://schemas.microsoft.com/office/powerpoint/2010/main" val="2233626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02256-1936-4C2A-9410-D41516661618}"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90D5F-F415-43E0-B613-62EFF26156F1}" type="slidenum">
              <a:rPr lang="en-US" smtClean="0"/>
              <a:t>‹Nr.›</a:t>
            </a:fld>
            <a:endParaRPr lang="en-US"/>
          </a:p>
        </p:txBody>
      </p:sp>
    </p:spTree>
    <p:extLst>
      <p:ext uri="{BB962C8B-B14F-4D97-AF65-F5344CB8AC3E}">
        <p14:creationId xmlns:p14="http://schemas.microsoft.com/office/powerpoint/2010/main" val="2720145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02256-1936-4C2A-9410-D41516661618}"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90D5F-F415-43E0-B613-62EFF26156F1}" type="slidenum">
              <a:rPr lang="en-US" smtClean="0"/>
              <a:t>‹Nr.›</a:t>
            </a:fld>
            <a:endParaRPr lang="en-US"/>
          </a:p>
        </p:txBody>
      </p:sp>
    </p:spTree>
    <p:extLst>
      <p:ext uri="{BB962C8B-B14F-4D97-AF65-F5344CB8AC3E}">
        <p14:creationId xmlns:p14="http://schemas.microsoft.com/office/powerpoint/2010/main" val="818026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5D02256-1936-4C2A-9410-D41516661618}"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90D5F-F415-43E0-B613-62EFF26156F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7356537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02256-1936-4C2A-9410-D41516661618}"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90D5F-F415-43E0-B613-62EFF26156F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826466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D02256-1936-4C2A-9410-D41516661618}"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90D5F-F415-43E0-B613-62EFF26156F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2681537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D02256-1936-4C2A-9410-D41516661618}" type="datetimeFigureOut">
              <a:rPr lang="en-US" smtClean="0">
                <a:solidFill>
                  <a:prstClr val="black">
                    <a:tint val="75000"/>
                  </a:prstClr>
                </a:solidFill>
              </a:rPr>
              <a:pPr/>
              <a:t>10/3/2023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090D5F-F415-43E0-B613-62EFF26156F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133650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D02256-1936-4C2A-9410-D41516661618}" type="datetimeFigureOut">
              <a:rPr lang="en-US" smtClean="0">
                <a:solidFill>
                  <a:prstClr val="black">
                    <a:tint val="75000"/>
                  </a:prstClr>
                </a:solidFill>
              </a:rPr>
              <a:pPr/>
              <a:t>10/3/2023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090D5F-F415-43E0-B613-62EFF26156F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701128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D02256-1936-4C2A-9410-D41516661618}" type="datetimeFigureOut">
              <a:rPr lang="en-US" smtClean="0">
                <a:solidFill>
                  <a:prstClr val="black">
                    <a:tint val="75000"/>
                  </a:prstClr>
                </a:solidFill>
              </a:rPr>
              <a:pPr/>
              <a:t>10/3/2023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090D5F-F415-43E0-B613-62EFF26156F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1515446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02256-1936-4C2A-9410-D41516661618}" type="datetimeFigureOut">
              <a:rPr lang="en-US" smtClean="0">
                <a:solidFill>
                  <a:prstClr val="black">
                    <a:tint val="75000"/>
                  </a:prstClr>
                </a:solidFill>
              </a:rPr>
              <a:pPr/>
              <a:t>10/3/2023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090D5F-F415-43E0-B613-62EFF26156F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5185715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2" y="987433"/>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D02256-1936-4C2A-9410-D41516661618}" type="datetimeFigureOut">
              <a:rPr lang="en-US" smtClean="0">
                <a:solidFill>
                  <a:prstClr val="black">
                    <a:tint val="75000"/>
                  </a:prstClr>
                </a:solidFill>
              </a:rPr>
              <a:pPr/>
              <a:t>10/3/2023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090D5F-F415-43E0-B613-62EFF26156F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848237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02256-1936-4C2A-9410-D41516661618}"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90D5F-F415-43E0-B613-62EFF26156F1}" type="slidenum">
              <a:rPr lang="en-US" smtClean="0"/>
              <a:t>‹Nr.›</a:t>
            </a:fld>
            <a:endParaRPr lang="en-US"/>
          </a:p>
        </p:txBody>
      </p:sp>
    </p:spTree>
    <p:extLst>
      <p:ext uri="{BB962C8B-B14F-4D97-AF65-F5344CB8AC3E}">
        <p14:creationId xmlns:p14="http://schemas.microsoft.com/office/powerpoint/2010/main" val="1529182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2" y="987433"/>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D02256-1936-4C2A-9410-D41516661618}" type="datetimeFigureOut">
              <a:rPr lang="en-US" smtClean="0">
                <a:solidFill>
                  <a:prstClr val="black">
                    <a:tint val="75000"/>
                  </a:prstClr>
                </a:solidFill>
              </a:rPr>
              <a:pPr/>
              <a:t>10/3/2023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090D5F-F415-43E0-B613-62EFF26156F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4573973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02256-1936-4C2A-9410-D41516661618}"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90D5F-F415-43E0-B613-62EFF26156F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5209539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D02256-1936-4C2A-9410-D41516661618}"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090D5F-F415-43E0-B613-62EFF26156F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1671892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6"/>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D02256-1936-4C2A-9410-D41516661618}"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090D5F-F415-43E0-B613-62EFF26156F1}" type="slidenum">
              <a:rPr lang="en-US" smtClean="0"/>
              <a:t>‹Nr.›</a:t>
            </a:fld>
            <a:endParaRPr lang="en-US"/>
          </a:p>
        </p:txBody>
      </p:sp>
    </p:spTree>
    <p:extLst>
      <p:ext uri="{BB962C8B-B14F-4D97-AF65-F5344CB8AC3E}">
        <p14:creationId xmlns:p14="http://schemas.microsoft.com/office/powerpoint/2010/main" val="10582408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D02256-1936-4C2A-9410-D41516661618}"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90D5F-F415-43E0-B613-62EFF26156F1}" type="slidenum">
              <a:rPr lang="en-US" smtClean="0"/>
              <a:t>‹Nr.›</a:t>
            </a:fld>
            <a:endParaRPr lang="en-US"/>
          </a:p>
        </p:txBody>
      </p:sp>
    </p:spTree>
    <p:extLst>
      <p:ext uri="{BB962C8B-B14F-4D97-AF65-F5344CB8AC3E}">
        <p14:creationId xmlns:p14="http://schemas.microsoft.com/office/powerpoint/2010/main" val="3342610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D02256-1936-4C2A-9410-D41516661618}"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090D5F-F415-43E0-B613-62EFF26156F1}" type="slidenum">
              <a:rPr lang="en-US" smtClean="0"/>
              <a:t>‹Nr.›</a:t>
            </a:fld>
            <a:endParaRPr lang="en-US"/>
          </a:p>
        </p:txBody>
      </p:sp>
    </p:spTree>
    <p:extLst>
      <p:ext uri="{BB962C8B-B14F-4D97-AF65-F5344CB8AC3E}">
        <p14:creationId xmlns:p14="http://schemas.microsoft.com/office/powerpoint/2010/main" val="34191890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D02256-1936-4C2A-9410-D41516661618}"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090D5F-F415-43E0-B613-62EFF26156F1}" type="slidenum">
              <a:rPr lang="en-US" smtClean="0"/>
              <a:t>‹Nr.›</a:t>
            </a:fld>
            <a:endParaRPr lang="en-US"/>
          </a:p>
        </p:txBody>
      </p:sp>
    </p:spTree>
    <p:extLst>
      <p:ext uri="{BB962C8B-B14F-4D97-AF65-F5344CB8AC3E}">
        <p14:creationId xmlns:p14="http://schemas.microsoft.com/office/powerpoint/2010/main" val="2283865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02256-1936-4C2A-9410-D41516661618}"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090D5F-F415-43E0-B613-62EFF26156F1}" type="slidenum">
              <a:rPr lang="en-US" smtClean="0"/>
              <a:t>‹Nr.›</a:t>
            </a:fld>
            <a:endParaRPr lang="en-US"/>
          </a:p>
        </p:txBody>
      </p:sp>
    </p:spTree>
    <p:extLst>
      <p:ext uri="{BB962C8B-B14F-4D97-AF65-F5344CB8AC3E}">
        <p14:creationId xmlns:p14="http://schemas.microsoft.com/office/powerpoint/2010/main" val="3318472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2" y="987433"/>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D02256-1936-4C2A-9410-D41516661618}"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90D5F-F415-43E0-B613-62EFF26156F1}" type="slidenum">
              <a:rPr lang="en-US" smtClean="0"/>
              <a:t>‹Nr.›</a:t>
            </a:fld>
            <a:endParaRPr lang="en-US"/>
          </a:p>
        </p:txBody>
      </p:sp>
    </p:spTree>
    <p:extLst>
      <p:ext uri="{BB962C8B-B14F-4D97-AF65-F5344CB8AC3E}">
        <p14:creationId xmlns:p14="http://schemas.microsoft.com/office/powerpoint/2010/main" val="1153908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2" y="987433"/>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91"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D02256-1936-4C2A-9410-D41516661618}"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090D5F-F415-43E0-B613-62EFF26156F1}" type="slidenum">
              <a:rPr lang="en-US" smtClean="0"/>
              <a:t>‹Nr.›</a:t>
            </a:fld>
            <a:endParaRPr lang="en-US"/>
          </a:p>
        </p:txBody>
      </p:sp>
    </p:spTree>
    <p:extLst>
      <p:ext uri="{BB962C8B-B14F-4D97-AF65-F5344CB8AC3E}">
        <p14:creationId xmlns:p14="http://schemas.microsoft.com/office/powerpoint/2010/main" val="667432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02256-1936-4C2A-9410-D41516661618}" type="datetimeFigureOut">
              <a:rPr lang="en-US" smtClean="0"/>
              <a:t>10/3/2023</a:t>
            </a:fld>
            <a:endParaRPr lang="en-US"/>
          </a:p>
        </p:txBody>
      </p:sp>
      <p:sp>
        <p:nvSpPr>
          <p:cNvPr id="5" name="Footer Placeholder 4"/>
          <p:cNvSpPr>
            <a:spLocks noGrp="1"/>
          </p:cNvSpPr>
          <p:nvPr>
            <p:ph type="ftr" sz="quarter" idx="3"/>
          </p:nvPr>
        </p:nvSpPr>
        <p:spPr>
          <a:xfrm>
            <a:off x="4038601"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90D5F-F415-43E0-B613-62EFF26156F1}" type="slidenum">
              <a:rPr lang="en-US" smtClean="0"/>
              <a:t>‹Nr.›</a:t>
            </a:fld>
            <a:endParaRPr lang="en-US"/>
          </a:p>
        </p:txBody>
      </p:sp>
    </p:spTree>
    <p:extLst>
      <p:ext uri="{BB962C8B-B14F-4D97-AF65-F5344CB8AC3E}">
        <p14:creationId xmlns:p14="http://schemas.microsoft.com/office/powerpoint/2010/main" val="3722107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02256-1936-4C2A-9410-D41516661618}" type="datetimeFigureOut">
              <a:rPr lang="en-US" smtClean="0">
                <a:solidFill>
                  <a:prstClr val="black">
                    <a:tint val="75000"/>
                  </a:prstClr>
                </a:solidFill>
              </a:rPr>
              <a:pPr/>
              <a:t>10/3/2023</a:t>
            </a:fld>
            <a:endParaRPr lang="en-US">
              <a:solidFill>
                <a:prstClr val="black">
                  <a:tint val="75000"/>
                </a:prstClr>
              </a:solidFill>
            </a:endParaRPr>
          </a:p>
        </p:txBody>
      </p:sp>
      <p:sp>
        <p:nvSpPr>
          <p:cNvPr id="5" name="Footer Placeholder 4"/>
          <p:cNvSpPr>
            <a:spLocks noGrp="1"/>
          </p:cNvSpPr>
          <p:nvPr>
            <p:ph type="ftr" sz="quarter" idx="3"/>
          </p:nvPr>
        </p:nvSpPr>
        <p:spPr>
          <a:xfrm>
            <a:off x="4038601"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1"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90D5F-F415-43E0-B613-62EFF26156F1}" type="slidenum">
              <a:rPr lang="en-US" smtClean="0">
                <a:solidFill>
                  <a:prstClr val="black">
                    <a:tint val="75000"/>
                  </a:prstClr>
                </a:solidFill>
              </a:rPr>
              <a:pPr/>
              <a:t>‹Nr.›</a:t>
            </a:fld>
            <a:endParaRPr lang="en-US">
              <a:solidFill>
                <a:prstClr val="black">
                  <a:tint val="75000"/>
                </a:prstClr>
              </a:solidFill>
            </a:endParaRPr>
          </a:p>
        </p:txBody>
      </p:sp>
    </p:spTree>
    <p:extLst>
      <p:ext uri="{BB962C8B-B14F-4D97-AF65-F5344CB8AC3E}">
        <p14:creationId xmlns:p14="http://schemas.microsoft.com/office/powerpoint/2010/main" val="386826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18.png"/><Relationship Id="rId5" Type="http://schemas.openxmlformats.org/officeDocument/2006/relationships/image" Target="../media/image3.jpeg"/><Relationship Id="rId10"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jpeg"/><Relationship Id="rId7"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3.jpeg"/><Relationship Id="rId11" Type="http://schemas.openxmlformats.org/officeDocument/2006/relationships/image" Target="../media/image14.jpe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3.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20.png"/><Relationship Id="rId5" Type="http://schemas.openxmlformats.org/officeDocument/2006/relationships/image" Target="../media/image3.jpeg"/><Relationship Id="rId10"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21.png"/><Relationship Id="rId5" Type="http://schemas.openxmlformats.org/officeDocument/2006/relationships/image" Target="../media/image3.jpeg"/><Relationship Id="rId10"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4.png"/><Relationship Id="rId3" Type="http://schemas.openxmlformats.org/officeDocument/2006/relationships/image" Target="../media/image13.jpeg"/><Relationship Id="rId7" Type="http://schemas.openxmlformats.org/officeDocument/2006/relationships/image" Target="../media/image5.png"/><Relationship Id="rId12" Type="http://schemas.openxmlformats.org/officeDocument/2006/relationships/image" Target="../media/image23.pn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22.png"/><Relationship Id="rId5" Type="http://schemas.openxmlformats.org/officeDocument/2006/relationships/image" Target="../media/image3.jpeg"/><Relationship Id="rId10"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unesdoc.unesco.org/ark:/48223/pf0000231101" TargetMode="External"/><Relationship Id="rId3" Type="http://schemas.openxmlformats.org/officeDocument/2006/relationships/image" Target="../media/image13.jpeg"/><Relationship Id="rId7" Type="http://schemas.openxmlformats.org/officeDocument/2006/relationships/image" Target="../media/image5.png"/><Relationship Id="rId12" Type="http://schemas.openxmlformats.org/officeDocument/2006/relationships/hyperlink" Target="https://unesdoc.unesco.org/ark:/48223/pf0000140224" TargetMode="External"/><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hyperlink" Target="https://www.tandfonline.com/doi/full/10.1080/07303084.2019.1615790" TargetMode="External"/><Relationship Id="rId5" Type="http://schemas.openxmlformats.org/officeDocument/2006/relationships/image" Target="../media/image3.jpeg"/><Relationship Id="rId10"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hyperlink" Target="http://unescoittralee.com/about-us/pathway-to-diversity/"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3.jpeg"/><Relationship Id="rId11" Type="http://schemas.openxmlformats.org/officeDocument/2006/relationships/image" Target="../media/image13.jpe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2.jpe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jpeg"/><Relationship Id="rId4" Type="http://schemas.openxmlformats.org/officeDocument/2006/relationships/image" Target="../media/image3.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3.jpeg"/><Relationship Id="rId11" Type="http://schemas.openxmlformats.org/officeDocument/2006/relationships/image" Target="../media/image13.jpe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2.jpe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s://youtu.be/dkGecrJC2ME" TargetMode="Externa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jpeg"/><Relationship Id="rId4" Type="http://schemas.openxmlformats.org/officeDocument/2006/relationships/image" Target="../media/image3.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jpeg"/><Relationship Id="rId4" Type="http://schemas.openxmlformats.org/officeDocument/2006/relationships/image" Target="../media/image3.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jpeg"/><Relationship Id="rId7"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9345" y="1713490"/>
            <a:ext cx="9144000" cy="2387600"/>
          </a:xfrm>
        </p:spPr>
        <p:txBody>
          <a:bodyPr>
            <a:normAutofit fontScale="90000"/>
          </a:bodyPr>
          <a:lstStyle/>
          <a:p>
            <a:br>
              <a:rPr lang="sk-SK" b="1" dirty="0"/>
            </a:br>
            <a:r>
              <a:rPr lang="en-GB" b="1" dirty="0"/>
              <a:t>Inclusive primary </a:t>
            </a:r>
            <a:r>
              <a:rPr lang="en-GB" b="1" dirty="0" err="1"/>
              <a:t>phy</a:t>
            </a:r>
            <a:r>
              <a:rPr lang="sk-SK" b="1" dirty="0" err="1"/>
              <a:t>sical</a:t>
            </a:r>
            <a:r>
              <a:rPr lang="sk-SK" b="1" dirty="0"/>
              <a:t> </a:t>
            </a:r>
            <a:r>
              <a:rPr lang="sk-SK" b="1" dirty="0" err="1"/>
              <a:t>education</a:t>
            </a:r>
            <a:r>
              <a:rPr lang="sk-SK" b="1" dirty="0"/>
              <a:t> and </a:t>
            </a:r>
            <a:r>
              <a:rPr lang="sk-SK" b="1" dirty="0" err="1"/>
              <a:t>its</a:t>
            </a:r>
            <a:r>
              <a:rPr lang="sk-SK" b="1" dirty="0"/>
              <a:t> </a:t>
            </a:r>
            <a:r>
              <a:rPr lang="sk-SK" b="1" dirty="0" err="1"/>
              <a:t>implementation</a:t>
            </a:r>
            <a:br>
              <a:rPr lang="en-GB" dirty="0"/>
            </a:br>
            <a:endParaRPr lang="en-GB" dirty="0"/>
          </a:p>
        </p:txBody>
      </p:sp>
      <p:sp>
        <p:nvSpPr>
          <p:cNvPr id="3" name="Subtitle 2"/>
          <p:cNvSpPr>
            <a:spLocks noGrp="1"/>
          </p:cNvSpPr>
          <p:nvPr>
            <p:ph type="subTitle" idx="1"/>
          </p:nvPr>
        </p:nvSpPr>
        <p:spPr/>
        <p:txBody>
          <a:bodyPr>
            <a:normAutofit fontScale="85000" lnSpcReduction="20000"/>
          </a:bodyPr>
          <a:lstStyle/>
          <a:p>
            <a:r>
              <a:rPr lang="en-US" i="1" dirty="0"/>
              <a:t>L</a:t>
            </a:r>
            <a:r>
              <a:rPr lang="sk-SK" i="1" dirty="0" err="1"/>
              <a:t>earning</a:t>
            </a:r>
            <a:r>
              <a:rPr lang="sk-SK" i="1" dirty="0"/>
              <a:t>, </a:t>
            </a:r>
            <a:r>
              <a:rPr lang="sk-SK" i="1" dirty="0" err="1"/>
              <a:t>teaching</a:t>
            </a:r>
            <a:r>
              <a:rPr lang="sk-SK" i="1" dirty="0"/>
              <a:t> and </a:t>
            </a:r>
            <a:r>
              <a:rPr lang="sk-SK" i="1" dirty="0" err="1"/>
              <a:t>training</a:t>
            </a:r>
            <a:r>
              <a:rPr lang="sk-SK" i="1" dirty="0"/>
              <a:t> </a:t>
            </a:r>
            <a:r>
              <a:rPr lang="sk-SK" i="1" dirty="0" err="1"/>
              <a:t>activity</a:t>
            </a:r>
            <a:endParaRPr lang="sk-SK" i="1" dirty="0"/>
          </a:p>
          <a:p>
            <a:br>
              <a:rPr lang="en-US" i="1" dirty="0"/>
            </a:br>
            <a:r>
              <a:rPr lang="en-US" i="1" dirty="0" err="1"/>
              <a:t>Brixen</a:t>
            </a:r>
            <a:r>
              <a:rPr lang="en-US" i="1" dirty="0"/>
              <a:t> </a:t>
            </a:r>
            <a:r>
              <a:rPr lang="sk-SK" i="1" dirty="0"/>
              <a:t>6</a:t>
            </a:r>
            <a:r>
              <a:rPr lang="sk-SK" i="1" baseline="30000" dirty="0"/>
              <a:t>th</a:t>
            </a:r>
            <a:r>
              <a:rPr lang="sk-SK" i="1" dirty="0"/>
              <a:t> - </a:t>
            </a:r>
            <a:r>
              <a:rPr lang="en-US" i="1" dirty="0"/>
              <a:t>10</a:t>
            </a:r>
            <a:r>
              <a:rPr lang="en-US" i="1" baseline="30000" dirty="0"/>
              <a:t>th</a:t>
            </a:r>
            <a:r>
              <a:rPr lang="en-US" i="1" dirty="0"/>
              <a:t> June 2022</a:t>
            </a:r>
            <a:endParaRPr lang="sk-SK" i="1" dirty="0"/>
          </a:p>
          <a:p>
            <a:endParaRPr lang="sk-SK" i="1" dirty="0"/>
          </a:p>
          <a:p>
            <a:r>
              <a:rPr lang="sk-SK" b="1" i="1" dirty="0"/>
              <a:t>Trnava </a:t>
            </a:r>
            <a:r>
              <a:rPr lang="sk-SK" b="1" i="1" dirty="0" err="1"/>
              <a:t>University</a:t>
            </a:r>
            <a:endParaRPr lang="en-GB" b="1"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3011" y="6101346"/>
            <a:ext cx="2648988" cy="756661"/>
          </a:xfrm>
          <a:prstGeom prst="rect">
            <a:avLst/>
          </a:prstGeom>
        </p:spPr>
      </p:pic>
      <p:pic>
        <p:nvPicPr>
          <p:cNvPr id="13" name="Picture 12" descr="C:\Users\claude.scheuer\Dropbox\Uni DIPPE\PMI\Logos\EUPEA.jpg">
            <a:extLst>
              <a:ext uri="{FF2B5EF4-FFF2-40B4-BE49-F238E27FC236}">
                <a16:creationId xmlns:a16="http://schemas.microsoft.com/office/drawing/2014/main" id="{3FB075BF-C3BC-44F5-A31F-C7D4972E7C3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1705" y="6348413"/>
            <a:ext cx="1026160" cy="317500"/>
          </a:xfrm>
          <a:prstGeom prst="rect">
            <a:avLst/>
          </a:prstGeom>
          <a:noFill/>
          <a:ln>
            <a:noFill/>
          </a:ln>
        </p:spPr>
      </p:pic>
      <p:pic>
        <p:nvPicPr>
          <p:cNvPr id="14" name="Picture 13">
            <a:extLst>
              <a:ext uri="{FF2B5EF4-FFF2-40B4-BE49-F238E27FC236}">
                <a16:creationId xmlns:a16="http://schemas.microsoft.com/office/drawing/2014/main" id="{FEBF740A-F1C7-4708-A886-E1A7D70F2FB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322" y="6357946"/>
            <a:ext cx="1838325" cy="351155"/>
          </a:xfrm>
          <a:prstGeom prst="rect">
            <a:avLst/>
          </a:prstGeom>
          <a:noFill/>
          <a:ln>
            <a:noFill/>
          </a:ln>
        </p:spPr>
      </p:pic>
      <p:pic>
        <p:nvPicPr>
          <p:cNvPr id="15" name="Picture 14">
            <a:extLst>
              <a:ext uri="{FF2B5EF4-FFF2-40B4-BE49-F238E27FC236}">
                <a16:creationId xmlns:a16="http://schemas.microsoft.com/office/drawing/2014/main" id="{BBA97145-20B6-4C0A-A974-1794256AEB0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6637" y="6325561"/>
            <a:ext cx="403225" cy="357505"/>
          </a:xfrm>
          <a:prstGeom prst="rect">
            <a:avLst/>
          </a:prstGeom>
          <a:noFill/>
          <a:ln>
            <a:noFill/>
          </a:ln>
        </p:spPr>
      </p:pic>
      <p:pic>
        <p:nvPicPr>
          <p:cNvPr id="16" name="Picture 15">
            <a:extLst>
              <a:ext uri="{FF2B5EF4-FFF2-40B4-BE49-F238E27FC236}">
                <a16:creationId xmlns:a16="http://schemas.microsoft.com/office/drawing/2014/main" id="{9DC2060D-1155-4871-B9A8-893F1206D67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3934" y="6305868"/>
            <a:ext cx="335280" cy="365760"/>
          </a:xfrm>
          <a:prstGeom prst="rect">
            <a:avLst/>
          </a:prstGeom>
          <a:noFill/>
          <a:ln>
            <a:noFill/>
          </a:ln>
        </p:spPr>
      </p:pic>
      <p:pic>
        <p:nvPicPr>
          <p:cNvPr id="17" name="Picture 16">
            <a:extLst>
              <a:ext uri="{FF2B5EF4-FFF2-40B4-BE49-F238E27FC236}">
                <a16:creationId xmlns:a16="http://schemas.microsoft.com/office/drawing/2014/main" id="{16FB8B56-7FA5-4C20-8380-989DD12E69F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7812" y="6354136"/>
            <a:ext cx="389890" cy="311785"/>
          </a:xfrm>
          <a:prstGeom prst="rect">
            <a:avLst/>
          </a:prstGeom>
          <a:noFill/>
          <a:ln>
            <a:noFill/>
          </a:ln>
        </p:spPr>
      </p:pic>
      <p:pic>
        <p:nvPicPr>
          <p:cNvPr id="18" name="Picture 17">
            <a:extLst>
              <a:ext uri="{FF2B5EF4-FFF2-40B4-BE49-F238E27FC236}">
                <a16:creationId xmlns:a16="http://schemas.microsoft.com/office/drawing/2014/main" id="{F6F47BAB-DECE-4B75-B107-C37718832E3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89252" y="6312861"/>
            <a:ext cx="364490" cy="366395"/>
          </a:xfrm>
          <a:prstGeom prst="rect">
            <a:avLst/>
          </a:prstGeom>
          <a:noFill/>
          <a:ln>
            <a:noFill/>
          </a:ln>
        </p:spPr>
      </p:pic>
      <p:pic>
        <p:nvPicPr>
          <p:cNvPr id="19" name="Picture 18">
            <a:extLst>
              <a:ext uri="{FF2B5EF4-FFF2-40B4-BE49-F238E27FC236}">
                <a16:creationId xmlns:a16="http://schemas.microsoft.com/office/drawing/2014/main" id="{017904A2-581F-4956-A298-DBFC87068E2D}"/>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14537" y="6373813"/>
            <a:ext cx="1828800" cy="304800"/>
          </a:xfrm>
          <a:prstGeom prst="rect">
            <a:avLst/>
          </a:prstGeom>
          <a:noFill/>
          <a:ln>
            <a:noFill/>
          </a:ln>
        </p:spPr>
      </p:pic>
      <p:pic>
        <p:nvPicPr>
          <p:cNvPr id="11" name="Picture 10">
            <a:extLst>
              <a:ext uri="{FF2B5EF4-FFF2-40B4-BE49-F238E27FC236}">
                <a16:creationId xmlns:a16="http://schemas.microsoft.com/office/drawing/2014/main" id="{65844C39-5ACB-4896-B2AF-6F4D1D1402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 y="5534828"/>
            <a:ext cx="1933892" cy="1320572"/>
          </a:xfrm>
          <a:prstGeom prst="rect">
            <a:avLst/>
          </a:prstGeom>
        </p:spPr>
      </p:pic>
      <p:pic>
        <p:nvPicPr>
          <p:cNvPr id="5" name="Grafik 4">
            <a:extLst>
              <a:ext uri="{FF2B5EF4-FFF2-40B4-BE49-F238E27FC236}">
                <a16:creationId xmlns:a16="http://schemas.microsoft.com/office/drawing/2014/main" id="{2FF8DB6C-CA99-40C0-D7F2-30B48183CE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50940" y="5732296"/>
            <a:ext cx="1228896" cy="428685"/>
          </a:xfrm>
          <a:prstGeom prst="rect">
            <a:avLst/>
          </a:prstGeom>
        </p:spPr>
      </p:pic>
    </p:spTree>
    <p:extLst>
      <p:ext uri="{BB962C8B-B14F-4D97-AF65-F5344CB8AC3E}">
        <p14:creationId xmlns:p14="http://schemas.microsoft.com/office/powerpoint/2010/main" val="13971263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365129"/>
            <a:ext cx="8012502" cy="1325563"/>
          </a:xfrm>
        </p:spPr>
        <p:txBody>
          <a:bodyPr/>
          <a:lstStyle/>
          <a:p>
            <a:r>
              <a:rPr lang="fr-LU" b="1" dirty="0"/>
              <a:t>DIVERSITY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7" name="Picture 16" descr="C:\Users\claude.scheuer\Dropbox\Uni DIPPE\PMI\Logos\EUPEA.jpg">
            <a:extLst>
              <a:ext uri="{FF2B5EF4-FFF2-40B4-BE49-F238E27FC236}">
                <a16:creationId xmlns:a16="http://schemas.microsoft.com/office/drawing/2014/main" id="{BE588D11-88FB-42D9-B24D-E6807DD402A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7DD1FE36-594E-4038-AB15-985F7B3AEB3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951E405D-6E2E-44F4-9BC6-27C2ED7BF98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23212275-E420-4504-8EE8-510FA391460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5689CE9C-09E1-4488-95EC-B50C00C9CC7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70ADA296-3B41-49B7-BC00-8F148B5C5C6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15" name="Picture 14">
            <a:extLst>
              <a:ext uri="{FF2B5EF4-FFF2-40B4-BE49-F238E27FC236}">
                <a16:creationId xmlns:a16="http://schemas.microsoft.com/office/drawing/2014/main" id="{7D7537A7-4145-4466-866A-396EFD26A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sp>
        <p:nvSpPr>
          <p:cNvPr id="23" name="Content Placeholder 3"/>
          <p:cNvSpPr>
            <a:spLocks noGrp="1"/>
          </p:cNvSpPr>
          <p:nvPr>
            <p:ph sz="half" idx="1"/>
          </p:nvPr>
        </p:nvSpPr>
        <p:spPr>
          <a:xfrm>
            <a:off x="912095" y="1493116"/>
            <a:ext cx="9488489" cy="4351338"/>
          </a:xfrm>
        </p:spPr>
        <p:txBody>
          <a:bodyPr/>
          <a:lstStyle/>
          <a:p>
            <a:r>
              <a:rPr lang="en-GB" dirty="0"/>
              <a:t>Individual differences should be expected, understood and valued. </a:t>
            </a:r>
          </a:p>
          <a:p>
            <a:r>
              <a:rPr lang="en-GB" dirty="0"/>
              <a:t>Engage young people in dialogue about difference, diversity, tolerance, trust, respect and inclusion.</a:t>
            </a:r>
          </a:p>
          <a:p>
            <a:r>
              <a:rPr lang="en-GB" dirty="0"/>
              <a:t>Know and understand learners and their needs.</a:t>
            </a:r>
          </a:p>
          <a:p>
            <a:r>
              <a:rPr lang="en-GB" dirty="0"/>
              <a:t>Continuous process responding to and learning from diversity.</a:t>
            </a:r>
          </a:p>
          <a:p>
            <a:endParaRPr lang="en-GB" dirty="0"/>
          </a:p>
        </p:txBody>
      </p:sp>
      <p:pic>
        <p:nvPicPr>
          <p:cNvPr id="24" name="Picture 7" descr="https://lh4.googleusercontent.com/3-b1KtKdlfFHzwPw9yPsKsv93e4Jdo8XyjWvjOiO51NJpsiq26tMrnDkrJDIBkDpU0BN8fpY5EC-sNh95ow9B1fnSaWoZKueKL_9xjG2S4hc_VquTnhGZOnju8ZTcGwFrw">
            <a:extLst>
              <a:ext uri="{FF2B5EF4-FFF2-40B4-BE49-F238E27FC236}">
                <a16:creationId xmlns:a16="http://schemas.microsoft.com/office/drawing/2014/main" id="{10EE5336-24BE-4619-AC74-A0ABE39C7ADB}"/>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76096" y="4798516"/>
            <a:ext cx="6142894" cy="1371601"/>
          </a:xfrm>
          <a:prstGeom prst="rect">
            <a:avLst/>
          </a:prstGeom>
          <a:noFill/>
          <a:ln>
            <a:noFill/>
          </a:ln>
        </p:spPr>
      </p:pic>
    </p:spTree>
    <p:extLst>
      <p:ext uri="{BB962C8B-B14F-4D97-AF65-F5344CB8AC3E}">
        <p14:creationId xmlns:p14="http://schemas.microsoft.com/office/powerpoint/2010/main" val="18726788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k-SK" b="1" dirty="0" err="1"/>
              <a:t>Components</a:t>
            </a:r>
            <a:r>
              <a:rPr lang="sk-SK" b="1" dirty="0"/>
              <a:t> </a:t>
            </a:r>
            <a:r>
              <a:rPr lang="sk-SK" b="1" dirty="0" err="1"/>
              <a:t>of</a:t>
            </a:r>
            <a:r>
              <a:rPr lang="sk-SK" b="1" dirty="0"/>
              <a:t> </a:t>
            </a:r>
            <a:r>
              <a:rPr lang="sk-SK" b="1" dirty="0" err="1"/>
              <a:t>inclusive</a:t>
            </a:r>
            <a:r>
              <a:rPr lang="sk-SK" b="1" dirty="0"/>
              <a:t> </a:t>
            </a:r>
            <a:r>
              <a:rPr lang="sk-SK" b="1" dirty="0" err="1"/>
              <a:t>practice</a:t>
            </a:r>
            <a:endParaRPr lang="fr-LU" b="1" dirty="0"/>
          </a:p>
        </p:txBody>
      </p:sp>
      <p:pic>
        <p:nvPicPr>
          <p:cNvPr id="14" name="Picture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9515" y="1366982"/>
            <a:ext cx="5461858" cy="4753592"/>
          </a:xfrm>
          <a:prstGeom prst="rect">
            <a:avLst/>
          </a:prstGeom>
        </p:spPr>
      </p:pic>
      <p:sp>
        <p:nvSpPr>
          <p:cNvPr id="4" name="Zástupný symbol pro obsah 3"/>
          <p:cNvSpPr>
            <a:spLocks noGrp="1"/>
          </p:cNvSpPr>
          <p:nvPr>
            <p:ph sz="quarter" idx="4"/>
          </p:nvPr>
        </p:nvSpPr>
        <p:spPr>
          <a:xfrm>
            <a:off x="5742488" y="2080203"/>
            <a:ext cx="5183188" cy="3684588"/>
          </a:xfrm>
        </p:spPr>
        <p:txBody>
          <a:bodyPr/>
          <a:lstStyle/>
          <a:p>
            <a:pPr algn="just"/>
            <a:r>
              <a:rPr lang="en-US" dirty="0"/>
              <a:t>This means</a:t>
            </a:r>
            <a:r>
              <a:rPr lang="sk-SK" dirty="0"/>
              <a:t>, </a:t>
            </a:r>
            <a:r>
              <a:rPr lang="sk-SK" dirty="0" err="1"/>
              <a:t>that</a:t>
            </a:r>
            <a:r>
              <a:rPr lang="en-US" dirty="0"/>
              <a:t> as </a:t>
            </a:r>
            <a:r>
              <a:rPr lang="sk-SK" dirty="0"/>
              <a:t>a</a:t>
            </a:r>
            <a:r>
              <a:rPr lang="en-US" dirty="0"/>
              <a:t> teacher you need to consider individual needs and interests, the environment you are teaching in and what and how you are teaching – curriculum and pedagogy</a:t>
            </a:r>
            <a:endParaRPr lang="sk-SK"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7" name="Picture 16" descr="C:\Users\claude.scheuer\Dropbox\Uni DIPPE\PMI\Logos\EUPEA.jpg">
            <a:extLst>
              <a:ext uri="{FF2B5EF4-FFF2-40B4-BE49-F238E27FC236}">
                <a16:creationId xmlns:a16="http://schemas.microsoft.com/office/drawing/2014/main" id="{BE588D11-88FB-42D9-B24D-E6807DD402A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7DD1FE36-594E-4038-AB15-985F7B3AEB3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951E405D-6E2E-44F4-9BC6-27C2ED7BF98B}"/>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23212275-E420-4504-8EE8-510FA3914607}"/>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5689CE9C-09E1-4488-95EC-B50C00C9CC7C}"/>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70ADA296-3B41-49B7-BC00-8F148B5C5C6F}"/>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15" name="Picture 14">
            <a:extLst>
              <a:ext uri="{FF2B5EF4-FFF2-40B4-BE49-F238E27FC236}">
                <a16:creationId xmlns:a16="http://schemas.microsoft.com/office/drawing/2014/main" id="{7D7537A7-4145-4466-866A-396EFD26A1B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spTree>
    <p:extLst>
      <p:ext uri="{BB962C8B-B14F-4D97-AF65-F5344CB8AC3E}">
        <p14:creationId xmlns:p14="http://schemas.microsoft.com/office/powerpoint/2010/main" val="766358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365129"/>
            <a:ext cx="8012502" cy="1325563"/>
          </a:xfrm>
        </p:spPr>
        <p:txBody>
          <a:bodyPr>
            <a:normAutofit fontScale="90000"/>
          </a:bodyPr>
          <a:lstStyle/>
          <a:p>
            <a:r>
              <a:rPr lang="sk-SK" b="1" dirty="0" err="1"/>
              <a:t>Examples</a:t>
            </a:r>
            <a:r>
              <a:rPr lang="sk-SK" b="1" dirty="0"/>
              <a:t> </a:t>
            </a:r>
            <a:r>
              <a:rPr lang="sk-SK" b="1" dirty="0" err="1"/>
              <a:t>of</a:t>
            </a:r>
            <a:r>
              <a:rPr lang="sk-SK" b="1" dirty="0"/>
              <a:t> </a:t>
            </a:r>
            <a:r>
              <a:rPr lang="sk-SK" b="1" dirty="0" err="1"/>
              <a:t>scenarios</a:t>
            </a:r>
            <a:r>
              <a:rPr lang="sk-SK" b="1" dirty="0"/>
              <a:t> </a:t>
            </a:r>
            <a:br>
              <a:rPr lang="sk-SK" b="1" dirty="0"/>
            </a:br>
            <a:r>
              <a:rPr lang="sk-SK" sz="2800" b="1" dirty="0"/>
              <a:t>(</a:t>
            </a:r>
            <a:r>
              <a:rPr lang="sk-SK" sz="2800" b="1" dirty="0" err="1"/>
              <a:t>for</a:t>
            </a:r>
            <a:r>
              <a:rPr lang="sk-SK" sz="2800" b="1" dirty="0"/>
              <a:t> more </a:t>
            </a:r>
            <a:r>
              <a:rPr lang="sk-SK" sz="2800" b="1" dirty="0" err="1"/>
              <a:t>information</a:t>
            </a:r>
            <a:r>
              <a:rPr lang="sk-SK" sz="2800" b="1" dirty="0"/>
              <a:t> </a:t>
            </a:r>
            <a:r>
              <a:rPr lang="sk-SK" sz="2800" b="1" dirty="0" err="1"/>
              <a:t>please</a:t>
            </a:r>
            <a:r>
              <a:rPr lang="sk-SK" sz="2800" b="1" dirty="0"/>
              <a:t> </a:t>
            </a:r>
            <a:r>
              <a:rPr lang="sk-SK" sz="2800" b="1" dirty="0" err="1"/>
              <a:t>visit</a:t>
            </a:r>
            <a:r>
              <a:rPr lang="sk-SK" sz="2800" b="1" dirty="0"/>
              <a:t> </a:t>
            </a:r>
            <a:r>
              <a:rPr lang="sk-SK" sz="2800" b="1" dirty="0" err="1"/>
              <a:t>the</a:t>
            </a:r>
            <a:r>
              <a:rPr lang="sk-SK" sz="2800" b="1" dirty="0"/>
              <a:t> </a:t>
            </a:r>
            <a:r>
              <a:rPr lang="sk-SK" sz="2800" b="1" dirty="0" err="1"/>
              <a:t>website</a:t>
            </a:r>
            <a:r>
              <a:rPr lang="sk-SK" sz="2800" b="1" dirty="0"/>
              <a:t>: </a:t>
            </a:r>
            <a:r>
              <a:rPr lang="sk-SK" sz="2800" b="1" dirty="0" err="1"/>
              <a:t>www.dippe.lu</a:t>
            </a:r>
            <a:r>
              <a:rPr lang="sk-SK" sz="2800" b="1" dirty="0"/>
              <a:t>)</a:t>
            </a:r>
            <a:endParaRPr lang="fr-LU" sz="28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7" name="Picture 16" descr="C:\Users\claude.scheuer\Dropbox\Uni DIPPE\PMI\Logos\EUPEA.jpg">
            <a:extLst>
              <a:ext uri="{FF2B5EF4-FFF2-40B4-BE49-F238E27FC236}">
                <a16:creationId xmlns:a16="http://schemas.microsoft.com/office/drawing/2014/main" id="{BE588D11-88FB-42D9-B24D-E6807DD402A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7DD1FE36-594E-4038-AB15-985F7B3AEB3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951E405D-6E2E-44F4-9BC6-27C2ED7BF98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23212275-E420-4504-8EE8-510FA391460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5689CE9C-09E1-4488-95EC-B50C00C9CC7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70ADA296-3B41-49B7-BC00-8F148B5C5C6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15" name="Picture 14">
            <a:extLst>
              <a:ext uri="{FF2B5EF4-FFF2-40B4-BE49-F238E27FC236}">
                <a16:creationId xmlns:a16="http://schemas.microsoft.com/office/drawing/2014/main" id="{7D7537A7-4145-4466-866A-396EFD26A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sp>
        <p:nvSpPr>
          <p:cNvPr id="23" name="Content Placeholder 3"/>
          <p:cNvSpPr>
            <a:spLocks noGrp="1"/>
          </p:cNvSpPr>
          <p:nvPr>
            <p:ph sz="half" idx="1"/>
          </p:nvPr>
        </p:nvSpPr>
        <p:spPr>
          <a:xfrm>
            <a:off x="912095" y="1801090"/>
            <a:ext cx="9488489" cy="4043363"/>
          </a:xfrm>
        </p:spPr>
        <p:txBody>
          <a:bodyPr/>
          <a:lstStyle/>
          <a:p>
            <a:r>
              <a:rPr lang="sk-SK" dirty="0" err="1"/>
              <a:t>Chronic</a:t>
            </a:r>
            <a:r>
              <a:rPr lang="sk-SK" dirty="0"/>
              <a:t> </a:t>
            </a:r>
            <a:r>
              <a:rPr lang="sk-SK" dirty="0" err="1"/>
              <a:t>conditions</a:t>
            </a:r>
            <a:endParaRPr lang="sk-SK" dirty="0"/>
          </a:p>
          <a:p>
            <a:r>
              <a:rPr lang="sk-SK" dirty="0" err="1"/>
              <a:t>Gross</a:t>
            </a:r>
            <a:r>
              <a:rPr lang="sk-SK" dirty="0"/>
              <a:t> and </a:t>
            </a:r>
            <a:r>
              <a:rPr lang="sk-SK" dirty="0" err="1"/>
              <a:t>fine</a:t>
            </a:r>
            <a:r>
              <a:rPr lang="sk-SK" dirty="0"/>
              <a:t> motor </a:t>
            </a:r>
            <a:r>
              <a:rPr lang="sk-SK" dirty="0" err="1"/>
              <a:t>skills</a:t>
            </a:r>
            <a:endParaRPr lang="sk-SK" dirty="0"/>
          </a:p>
          <a:p>
            <a:r>
              <a:rPr lang="sk-SK" dirty="0" err="1"/>
              <a:t>Physical</a:t>
            </a:r>
            <a:r>
              <a:rPr lang="sk-SK" dirty="0"/>
              <a:t> </a:t>
            </a:r>
            <a:r>
              <a:rPr lang="sk-SK" dirty="0" err="1"/>
              <a:t>capabilities</a:t>
            </a:r>
            <a:endParaRPr lang="sk-SK" dirty="0"/>
          </a:p>
          <a:p>
            <a:r>
              <a:rPr lang="sk-SK" dirty="0" err="1"/>
              <a:t>Sensory</a:t>
            </a:r>
            <a:endParaRPr lang="sk-SK" dirty="0"/>
          </a:p>
          <a:p>
            <a:r>
              <a:rPr lang="sk-SK" dirty="0" err="1"/>
              <a:t>Social</a:t>
            </a:r>
            <a:r>
              <a:rPr lang="sk-SK" dirty="0"/>
              <a:t> and </a:t>
            </a:r>
            <a:r>
              <a:rPr lang="sk-SK" dirty="0" err="1"/>
              <a:t>emotional</a:t>
            </a:r>
            <a:endParaRPr lang="sk-SK" dirty="0"/>
          </a:p>
          <a:p>
            <a:r>
              <a:rPr lang="sk-SK" dirty="0" err="1"/>
              <a:t>Verbal</a:t>
            </a:r>
            <a:r>
              <a:rPr lang="sk-SK" dirty="0"/>
              <a:t> and </a:t>
            </a:r>
            <a:r>
              <a:rPr lang="sk-SK" dirty="0" err="1"/>
              <a:t>non-verbal</a:t>
            </a:r>
            <a:r>
              <a:rPr lang="sk-SK" dirty="0"/>
              <a:t> </a:t>
            </a:r>
            <a:r>
              <a:rPr lang="sk-SK" dirty="0" err="1"/>
              <a:t>communication</a:t>
            </a:r>
            <a:endParaRPr lang="sk-SK" dirty="0"/>
          </a:p>
          <a:p>
            <a:r>
              <a:rPr lang="sk-SK" dirty="0" err="1"/>
              <a:t>Attention</a:t>
            </a:r>
            <a:r>
              <a:rPr lang="sk-SK" dirty="0"/>
              <a:t> and </a:t>
            </a:r>
            <a:r>
              <a:rPr lang="sk-SK" dirty="0" err="1"/>
              <a:t>concentration</a:t>
            </a:r>
            <a:endParaRPr lang="en-GB" dirty="0"/>
          </a:p>
        </p:txBody>
      </p:sp>
    </p:spTree>
    <p:extLst>
      <p:ext uri="{BB962C8B-B14F-4D97-AF65-F5344CB8AC3E}">
        <p14:creationId xmlns:p14="http://schemas.microsoft.com/office/powerpoint/2010/main" val="1100734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365129"/>
            <a:ext cx="8012502" cy="1325563"/>
          </a:xfrm>
        </p:spPr>
        <p:txBody>
          <a:bodyPr>
            <a:normAutofit/>
          </a:bodyPr>
          <a:lstStyle/>
          <a:p>
            <a:r>
              <a:rPr lang="sk-SK" b="1" dirty="0" err="1"/>
              <a:t>Chronic</a:t>
            </a:r>
            <a:r>
              <a:rPr lang="sk-SK" b="1" dirty="0"/>
              <a:t> </a:t>
            </a:r>
            <a:r>
              <a:rPr lang="sk-SK" b="1" dirty="0" err="1"/>
              <a:t>conditions</a:t>
            </a:r>
            <a:br>
              <a:rPr lang="sk-SK" b="1" dirty="0"/>
            </a:br>
            <a:r>
              <a:rPr lang="sk-SK" b="1" dirty="0" err="1"/>
              <a:t>Scenario</a:t>
            </a:r>
            <a:r>
              <a:rPr lang="sk-SK" b="1" dirty="0"/>
              <a:t> 1- </a:t>
            </a:r>
            <a:r>
              <a:rPr lang="sk-SK" b="1" dirty="0" err="1"/>
              <a:t>Roberta</a:t>
            </a:r>
            <a:endParaRPr lang="fr-LU" sz="28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7" name="Picture 16" descr="C:\Users\claude.scheuer\Dropbox\Uni DIPPE\PMI\Logos\EUPEA.jpg">
            <a:extLst>
              <a:ext uri="{FF2B5EF4-FFF2-40B4-BE49-F238E27FC236}">
                <a16:creationId xmlns:a16="http://schemas.microsoft.com/office/drawing/2014/main" id="{BE588D11-88FB-42D9-B24D-E6807DD402A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7DD1FE36-594E-4038-AB15-985F7B3AEB3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951E405D-6E2E-44F4-9BC6-27C2ED7BF98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23212275-E420-4504-8EE8-510FA391460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5689CE9C-09E1-4488-95EC-B50C00C9CC7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70ADA296-3B41-49B7-BC00-8F148B5C5C6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15" name="Picture 14">
            <a:extLst>
              <a:ext uri="{FF2B5EF4-FFF2-40B4-BE49-F238E27FC236}">
                <a16:creationId xmlns:a16="http://schemas.microsoft.com/office/drawing/2014/main" id="{7D7537A7-4145-4466-866A-396EFD26A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pic>
        <p:nvPicPr>
          <p:cNvPr id="13" name="Picture 1"/>
          <p:cNvPicPr>
            <a:picLocks noGrp="1" noChangeAspect="1"/>
          </p:cNvPicPr>
          <p:nvPr>
            <p:ph sz="half" idx="1"/>
          </p:nvPr>
        </p:nvPicPr>
        <p:blipFill rotWithShape="1">
          <a:blip r:embed="rId11"/>
          <a:srcRect l="26392" t="29091" r="27427" b="51143"/>
          <a:stretch/>
        </p:blipFill>
        <p:spPr>
          <a:xfrm>
            <a:off x="563073" y="2253673"/>
            <a:ext cx="10710228" cy="2578557"/>
          </a:xfrm>
          <a:prstGeom prst="rect">
            <a:avLst/>
          </a:prstGeom>
        </p:spPr>
      </p:pic>
    </p:spTree>
    <p:extLst>
      <p:ext uri="{BB962C8B-B14F-4D97-AF65-F5344CB8AC3E}">
        <p14:creationId xmlns:p14="http://schemas.microsoft.com/office/powerpoint/2010/main" val="2006655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365129"/>
            <a:ext cx="8012502" cy="1325563"/>
          </a:xfrm>
        </p:spPr>
        <p:txBody>
          <a:bodyPr>
            <a:normAutofit/>
          </a:bodyPr>
          <a:lstStyle/>
          <a:p>
            <a:r>
              <a:rPr lang="sk-SK" sz="3600" b="1" dirty="0" err="1"/>
              <a:t>Including</a:t>
            </a:r>
            <a:r>
              <a:rPr lang="sk-SK" sz="3600" b="1" dirty="0"/>
              <a:t> </a:t>
            </a:r>
            <a:r>
              <a:rPr lang="sk-SK" sz="3600" b="1" dirty="0" err="1"/>
              <a:t>Roberta</a:t>
            </a:r>
            <a:r>
              <a:rPr lang="sk-SK" sz="3600" b="1" dirty="0"/>
              <a:t>:</a:t>
            </a:r>
            <a:endParaRPr lang="fr-LU" sz="36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7" name="Picture 16" descr="C:\Users\claude.scheuer\Dropbox\Uni DIPPE\PMI\Logos\EUPEA.jpg">
            <a:extLst>
              <a:ext uri="{FF2B5EF4-FFF2-40B4-BE49-F238E27FC236}">
                <a16:creationId xmlns:a16="http://schemas.microsoft.com/office/drawing/2014/main" id="{BE588D11-88FB-42D9-B24D-E6807DD402A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7DD1FE36-594E-4038-AB15-985F7B3AEB3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951E405D-6E2E-44F4-9BC6-27C2ED7BF98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23212275-E420-4504-8EE8-510FA391460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5689CE9C-09E1-4488-95EC-B50C00C9CC7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70ADA296-3B41-49B7-BC00-8F148B5C5C6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15" name="Picture 14">
            <a:extLst>
              <a:ext uri="{FF2B5EF4-FFF2-40B4-BE49-F238E27FC236}">
                <a16:creationId xmlns:a16="http://schemas.microsoft.com/office/drawing/2014/main" id="{7D7537A7-4145-4466-866A-396EFD26A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sp>
        <p:nvSpPr>
          <p:cNvPr id="14" name="Google Shape;283;p24"/>
          <p:cNvSpPr>
            <a:spLocks noGrp="1"/>
          </p:cNvSpPr>
          <p:nvPr>
            <p:ph sz="half" idx="1"/>
          </p:nvPr>
        </p:nvSpPr>
        <p:spPr>
          <a:xfrm>
            <a:off x="838201" y="1825625"/>
            <a:ext cx="10106890" cy="4351338"/>
          </a:xfrm>
          <a:prstGeom prst="rect">
            <a:avLst/>
          </a:prstGeom>
          <a:solidFill>
            <a:srgbClr val="82C5B5"/>
          </a:solidFill>
          <a:ln w="12700" cap="flat" cmpd="sng">
            <a:solidFill>
              <a:srgbClr val="82C5B5"/>
            </a:solidFill>
            <a:prstDash val="solid"/>
            <a:miter lim="800000"/>
            <a:headEnd type="none" w="sm" len="sm"/>
            <a:tailEnd type="none" w="sm" len="sm"/>
          </a:ln>
        </p:spPr>
        <p:txBody>
          <a:bodyPr spcFirstLastPara="1" wrap="square" lIns="91425" tIns="45700" rIns="91425" bIns="45700" anchor="ctr" anchorCtr="0">
            <a:noAutofit/>
          </a:bodyPr>
          <a:lstStyle/>
          <a:p>
            <a:pPr lvl="0"/>
            <a:r>
              <a:rPr lang="en-US" sz="2800" dirty="0">
                <a:latin typeface="Calibri" panose="020F0502020204030204" pitchFamily="34" charset="0"/>
                <a:cs typeface="Calibri" panose="020F0502020204030204" pitchFamily="34" charset="0"/>
              </a:rPr>
              <a:t>(a) Can you identify what Roberta CAN do from reading the scenario presented?</a:t>
            </a:r>
          </a:p>
          <a:p>
            <a:pPr marL="457200" lvl="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lvl="0"/>
            <a:r>
              <a:rPr lang="en-US" sz="2800" dirty="0">
                <a:latin typeface="Calibri" panose="020F0502020204030204" pitchFamily="34" charset="0"/>
                <a:cs typeface="Calibri" panose="020F0502020204030204" pitchFamily="34" charset="0"/>
              </a:rPr>
              <a:t>(b) Let’s talk about what challenges arise for Roberta in her </a:t>
            </a:r>
            <a:r>
              <a:rPr lang="en-US" sz="2800" b="1" dirty="0">
                <a:latin typeface="Calibri" panose="020F0502020204030204" pitchFamily="34" charset="0"/>
                <a:cs typeface="Calibri" panose="020F0502020204030204" pitchFamily="34" charset="0"/>
              </a:rPr>
              <a:t>everyday life in school</a:t>
            </a:r>
            <a:r>
              <a:rPr lang="en-US" sz="2800" dirty="0">
                <a:latin typeface="Calibri" panose="020F0502020204030204" pitchFamily="34" charset="0"/>
                <a:cs typeface="Calibri" panose="020F0502020204030204" pitchFamily="34" charset="0"/>
              </a:rPr>
              <a:t>? </a:t>
            </a:r>
          </a:p>
          <a:p>
            <a:pPr marL="457200" lvl="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lvl="0"/>
            <a:r>
              <a:rPr lang="en-US" sz="2800" dirty="0">
                <a:latin typeface="Calibri" panose="020F0502020204030204" pitchFamily="34" charset="0"/>
                <a:cs typeface="Calibri" panose="020F0502020204030204" pitchFamily="34" charset="0"/>
              </a:rPr>
              <a:t>(c) Now let’s examine what challenges arise </a:t>
            </a:r>
            <a:r>
              <a:rPr lang="sk-SK" sz="2800" dirty="0" err="1">
                <a:latin typeface="Calibri" panose="020F0502020204030204" pitchFamily="34" charset="0"/>
                <a:cs typeface="Calibri" panose="020F0502020204030204" pitchFamily="34" charset="0"/>
              </a:rPr>
              <a:t>for</a:t>
            </a:r>
            <a:r>
              <a:rPr lang="sk-SK" sz="28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Roberta in her </a:t>
            </a:r>
            <a:r>
              <a:rPr lang="en-US" sz="2800" b="1" dirty="0">
                <a:latin typeface="Calibri" panose="020F0502020204030204" pitchFamily="34" charset="0"/>
                <a:cs typeface="Calibri" panose="020F0502020204030204" pitchFamily="34" charset="0"/>
              </a:rPr>
              <a:t>PE lessons</a:t>
            </a:r>
            <a:r>
              <a:rPr lang="en-US" sz="2800" dirty="0">
                <a:latin typeface="Calibri" panose="020F0502020204030204" pitchFamily="34" charset="0"/>
                <a:cs typeface="Calibri" panose="020F0502020204030204" pitchFamily="34" charset="0"/>
              </a:rPr>
              <a:t>? </a:t>
            </a:r>
          </a:p>
        </p:txBody>
      </p:sp>
      <p:sp>
        <p:nvSpPr>
          <p:cNvPr id="16" name="Google Shape;283;p24"/>
          <p:cNvSpPr/>
          <p:nvPr/>
        </p:nvSpPr>
        <p:spPr>
          <a:xfrm>
            <a:off x="838200" y="1825625"/>
            <a:ext cx="10515599" cy="4334100"/>
          </a:xfrm>
          <a:prstGeom prst="rect">
            <a:avLst/>
          </a:prstGeom>
          <a:solidFill>
            <a:srgbClr val="82C5B5"/>
          </a:solidFill>
          <a:ln w="12700" cap="flat" cmpd="sng">
            <a:solidFill>
              <a:srgbClr val="82C5B5"/>
            </a:solidFill>
            <a:prstDash val="solid"/>
            <a:miter lim="800000"/>
            <a:headEnd type="none" w="sm" len="sm"/>
            <a:tailEnd type="none" w="sm" len="sm"/>
          </a:ln>
        </p:spPr>
        <p:txBody>
          <a:bodyPr spcFirstLastPara="1" wrap="square" lIns="91425" tIns="45700" rIns="91425" bIns="45700" anchor="ctr" anchorCtr="0">
            <a:noAutofit/>
          </a:bodyPr>
          <a:lstStyle/>
          <a:p>
            <a:pPr lvl="0"/>
            <a:r>
              <a:rPr lang="en-US" sz="2800" dirty="0">
                <a:latin typeface="Calibri" panose="020F0502020204030204" pitchFamily="34" charset="0"/>
                <a:cs typeface="Calibri" panose="020F0502020204030204" pitchFamily="34" charset="0"/>
              </a:rPr>
              <a:t>(a) Can you identify what Roberta CAN do from reading the scenario presented?</a:t>
            </a:r>
          </a:p>
          <a:p>
            <a:pPr marL="457200" lvl="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lvl="0"/>
            <a:r>
              <a:rPr lang="en-US" sz="2800" dirty="0">
                <a:latin typeface="Calibri" panose="020F0502020204030204" pitchFamily="34" charset="0"/>
                <a:cs typeface="Calibri" panose="020F0502020204030204" pitchFamily="34" charset="0"/>
              </a:rPr>
              <a:t>(b) Let’s talk about what challenges arise for Roberta in her </a:t>
            </a:r>
            <a:r>
              <a:rPr lang="en-US" sz="2800" b="1" dirty="0">
                <a:latin typeface="Calibri" panose="020F0502020204030204" pitchFamily="34" charset="0"/>
                <a:cs typeface="Calibri" panose="020F0502020204030204" pitchFamily="34" charset="0"/>
              </a:rPr>
              <a:t>everyday life in school</a:t>
            </a:r>
            <a:r>
              <a:rPr lang="en-US" sz="2800" dirty="0">
                <a:latin typeface="Calibri" panose="020F0502020204030204" pitchFamily="34" charset="0"/>
                <a:cs typeface="Calibri" panose="020F0502020204030204" pitchFamily="34" charset="0"/>
              </a:rPr>
              <a:t>? </a:t>
            </a:r>
          </a:p>
          <a:p>
            <a:pPr marL="457200" lvl="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lvl="0"/>
            <a:r>
              <a:rPr lang="en-US" sz="2800" dirty="0">
                <a:latin typeface="Calibri" panose="020F0502020204030204" pitchFamily="34" charset="0"/>
                <a:cs typeface="Calibri" panose="020F0502020204030204" pitchFamily="34" charset="0"/>
              </a:rPr>
              <a:t>(c) Now let’s examine what challenges arise </a:t>
            </a:r>
            <a:r>
              <a:rPr lang="sk-SK" sz="2800" dirty="0" err="1">
                <a:latin typeface="Calibri" panose="020F0502020204030204" pitchFamily="34" charset="0"/>
                <a:cs typeface="Calibri" panose="020F0502020204030204" pitchFamily="34" charset="0"/>
              </a:rPr>
              <a:t>for</a:t>
            </a:r>
            <a:r>
              <a:rPr lang="sk-SK" sz="2800"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Roberta in her </a:t>
            </a:r>
            <a:r>
              <a:rPr lang="en-US" sz="2800" b="1" dirty="0">
                <a:latin typeface="Calibri" panose="020F0502020204030204" pitchFamily="34" charset="0"/>
                <a:cs typeface="Calibri" panose="020F0502020204030204" pitchFamily="34" charset="0"/>
              </a:rPr>
              <a:t>PE lessons</a:t>
            </a:r>
            <a:r>
              <a:rPr lang="en-US" sz="2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06655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365129"/>
            <a:ext cx="8012502" cy="1325563"/>
          </a:xfrm>
        </p:spPr>
        <p:txBody>
          <a:bodyPr>
            <a:normAutofit/>
          </a:bodyPr>
          <a:lstStyle/>
          <a:p>
            <a:r>
              <a:rPr lang="sk-SK" sz="3600" b="1" dirty="0" err="1"/>
              <a:t>Sensory</a:t>
            </a:r>
            <a:r>
              <a:rPr lang="sk-SK" sz="3600" b="1" dirty="0"/>
              <a:t> </a:t>
            </a:r>
            <a:r>
              <a:rPr lang="sk-SK" sz="3600" b="1" dirty="0" err="1"/>
              <a:t>conditions</a:t>
            </a:r>
            <a:br>
              <a:rPr lang="sk-SK" sz="3600" b="1" dirty="0"/>
            </a:br>
            <a:r>
              <a:rPr lang="sk-SK" sz="3600" b="1" dirty="0" err="1"/>
              <a:t>Including</a:t>
            </a:r>
            <a:r>
              <a:rPr lang="sk-SK" sz="3600" b="1" dirty="0"/>
              <a:t> </a:t>
            </a:r>
            <a:r>
              <a:rPr lang="sk-SK" sz="3600" b="1" dirty="0" err="1"/>
              <a:t>John</a:t>
            </a:r>
            <a:r>
              <a:rPr lang="sk-SK" sz="3600" b="1" dirty="0"/>
              <a:t>:</a:t>
            </a:r>
            <a:endParaRPr lang="fr-LU" sz="36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7" name="Picture 16" descr="C:\Users\claude.scheuer\Dropbox\Uni DIPPE\PMI\Logos\EUPEA.jpg">
            <a:extLst>
              <a:ext uri="{FF2B5EF4-FFF2-40B4-BE49-F238E27FC236}">
                <a16:creationId xmlns:a16="http://schemas.microsoft.com/office/drawing/2014/main" id="{BE588D11-88FB-42D9-B24D-E6807DD402A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7DD1FE36-594E-4038-AB15-985F7B3AEB3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951E405D-6E2E-44F4-9BC6-27C2ED7BF98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23212275-E420-4504-8EE8-510FA391460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5689CE9C-09E1-4488-95EC-B50C00C9CC7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70ADA296-3B41-49B7-BC00-8F148B5C5C6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15" name="Picture 14">
            <a:extLst>
              <a:ext uri="{FF2B5EF4-FFF2-40B4-BE49-F238E27FC236}">
                <a16:creationId xmlns:a16="http://schemas.microsoft.com/office/drawing/2014/main" id="{7D7537A7-4145-4466-866A-396EFD26A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pic>
        <p:nvPicPr>
          <p:cNvPr id="24" name="Google Shape;124;p9"/>
          <p:cNvPicPr preferRelativeResize="0">
            <a:picLocks noGrp="1"/>
          </p:cNvPicPr>
          <p:nvPr>
            <p:ph sz="half" idx="1"/>
          </p:nvPr>
        </p:nvPicPr>
        <p:blipFill rotWithShape="1">
          <a:blip r:embed="rId11">
            <a:alphaModFix/>
          </a:blip>
          <a:srcRect/>
          <a:stretch/>
        </p:blipFill>
        <p:spPr>
          <a:xfrm>
            <a:off x="1070100" y="2050473"/>
            <a:ext cx="9948882" cy="2979206"/>
          </a:xfrm>
          <a:prstGeom prst="rect">
            <a:avLst/>
          </a:prstGeom>
          <a:noFill/>
          <a:ln>
            <a:noFill/>
          </a:ln>
        </p:spPr>
      </p:pic>
    </p:spTree>
    <p:extLst>
      <p:ext uri="{BB962C8B-B14F-4D97-AF65-F5344CB8AC3E}">
        <p14:creationId xmlns:p14="http://schemas.microsoft.com/office/powerpoint/2010/main" val="1521643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365129"/>
            <a:ext cx="8012502" cy="1325563"/>
          </a:xfrm>
        </p:spPr>
        <p:txBody>
          <a:bodyPr>
            <a:normAutofit/>
          </a:bodyPr>
          <a:lstStyle/>
          <a:p>
            <a:r>
              <a:rPr lang="sk-SK" sz="3600" b="1" dirty="0" err="1"/>
              <a:t>Including</a:t>
            </a:r>
            <a:r>
              <a:rPr lang="sk-SK" sz="3600" b="1" dirty="0"/>
              <a:t> </a:t>
            </a:r>
            <a:r>
              <a:rPr lang="sk-SK" sz="3600" b="1" dirty="0" err="1"/>
              <a:t>John</a:t>
            </a:r>
            <a:r>
              <a:rPr lang="sk-SK" sz="3600" b="1" dirty="0"/>
              <a:t>:</a:t>
            </a:r>
            <a:endParaRPr lang="fr-LU" sz="36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7" name="Picture 16" descr="C:\Users\claude.scheuer\Dropbox\Uni DIPPE\PMI\Logos\EUPEA.jpg">
            <a:extLst>
              <a:ext uri="{FF2B5EF4-FFF2-40B4-BE49-F238E27FC236}">
                <a16:creationId xmlns:a16="http://schemas.microsoft.com/office/drawing/2014/main" id="{BE588D11-88FB-42D9-B24D-E6807DD402A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7DD1FE36-594E-4038-AB15-985F7B3AEB3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951E405D-6E2E-44F4-9BC6-27C2ED7BF98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23212275-E420-4504-8EE8-510FA391460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5689CE9C-09E1-4488-95EC-B50C00C9CC7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70ADA296-3B41-49B7-BC00-8F148B5C5C6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15" name="Picture 14">
            <a:extLst>
              <a:ext uri="{FF2B5EF4-FFF2-40B4-BE49-F238E27FC236}">
                <a16:creationId xmlns:a16="http://schemas.microsoft.com/office/drawing/2014/main" id="{7D7537A7-4145-4466-866A-396EFD26A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sp>
        <p:nvSpPr>
          <p:cNvPr id="23" name="Google Shape;135;p10"/>
          <p:cNvSpPr txBox="1">
            <a:spLocks noGrp="1"/>
          </p:cNvSpPr>
          <p:nvPr>
            <p:ph sz="half" idx="1"/>
          </p:nvPr>
        </p:nvSpPr>
        <p:spPr>
          <a:xfrm>
            <a:off x="838200" y="1825625"/>
            <a:ext cx="10799617" cy="3706957"/>
          </a:xfrm>
          <a:prstGeom prst="rect">
            <a:avLst/>
          </a:prstGeom>
          <a:solidFill>
            <a:srgbClr val="F2BF6A"/>
          </a:solidFill>
          <a:ln>
            <a:noFill/>
          </a:ln>
        </p:spPr>
        <p:txBody>
          <a:bodyPr spcFirstLastPara="1" wrap="square" lIns="91425" tIns="45700" rIns="91425" bIns="45700" anchor="t" anchorCtr="0">
            <a:normAutofit/>
          </a:bodyPr>
          <a:lstStyle/>
          <a:p>
            <a:pPr marL="457200" marR="0" lvl="0" indent="0" algn="l" defTabSz="914400" rtl="0" eaLnBrk="1" fontAlgn="auto" latinLnBrk="0" hangingPunct="1">
              <a:lnSpc>
                <a:spcPct val="90000"/>
              </a:lnSpc>
              <a:spcBef>
                <a:spcPts val="0"/>
              </a:spcBef>
              <a:spcAft>
                <a:spcPts val="0"/>
              </a:spcAft>
              <a:buClrTx/>
              <a:buSzTx/>
              <a:buFontTx/>
              <a:buNone/>
              <a:tabLst/>
              <a:defRPr/>
            </a:pPr>
            <a:r>
              <a:rPr kumimoji="0" lang="en-IE" sz="2400" b="0" i="0" u="none" strike="noStrike" kern="0" cap="none" spc="0" normalizeH="0" baseline="0" noProof="0" dirty="0">
                <a:ln>
                  <a:noFill/>
                </a:ln>
                <a:solidFill>
                  <a:sysClr val="windowText" lastClr="000000"/>
                </a:solidFill>
                <a:effectLst/>
                <a:uLnTx/>
                <a:uFillTx/>
              </a:rPr>
              <a:t>(a) Can you identify what John CAN do from reading the scenario presented?</a:t>
            </a:r>
            <a:endParaRPr kumimoji="0" sz="2400" b="0" i="0" u="none" strike="noStrike" kern="0" cap="none" spc="0" normalizeH="0" baseline="0" noProof="0" dirty="0">
              <a:ln>
                <a:noFill/>
              </a:ln>
              <a:solidFill>
                <a:sysClr val="windowText" lastClr="000000"/>
              </a:solidFill>
              <a:effectLst/>
              <a:uLnTx/>
              <a:uFillTx/>
            </a:endParaRPr>
          </a:p>
          <a:p>
            <a:pPr marL="228600" marR="0" lvl="0" indent="-50800" algn="l" defTabSz="914400" rtl="0" eaLnBrk="1" fontAlgn="auto" latinLnBrk="0" hangingPunct="1">
              <a:lnSpc>
                <a:spcPct val="90000"/>
              </a:lnSpc>
              <a:spcBef>
                <a:spcPts val="1000"/>
              </a:spcBef>
              <a:spcAft>
                <a:spcPts val="0"/>
              </a:spcAft>
              <a:buClr>
                <a:srgbClr val="000000"/>
              </a:buClr>
              <a:buSzPts val="2800"/>
              <a:buFontTx/>
              <a:buNone/>
              <a:tabLst/>
              <a:defRPr/>
            </a:pPr>
            <a:endParaRPr kumimoji="0" sz="2400" b="0" i="0" u="none" strike="noStrike" kern="0" cap="none" spc="0" normalizeH="0" baseline="0" noProof="0" dirty="0">
              <a:ln>
                <a:noFill/>
              </a:ln>
              <a:solidFill>
                <a:sysClr val="windowText" lastClr="000000"/>
              </a:solidFill>
              <a:effectLst/>
              <a:uLnTx/>
              <a:uFillTx/>
            </a:endParaRPr>
          </a:p>
          <a:p>
            <a:pPr marL="457200" marR="0" lvl="0" indent="0" algn="l" defTabSz="914400" rtl="0" eaLnBrk="1" fontAlgn="auto" latinLnBrk="0" hangingPunct="1">
              <a:lnSpc>
                <a:spcPct val="90000"/>
              </a:lnSpc>
              <a:spcBef>
                <a:spcPts val="1000"/>
              </a:spcBef>
              <a:spcAft>
                <a:spcPts val="0"/>
              </a:spcAft>
              <a:buClrTx/>
              <a:buSzTx/>
              <a:buFontTx/>
              <a:buNone/>
              <a:tabLst/>
              <a:defRPr/>
            </a:pPr>
            <a:r>
              <a:rPr kumimoji="0" lang="en-IE" sz="2400" b="0" i="0" u="none" strike="noStrike" kern="0" cap="none" spc="0" normalizeH="0" baseline="0" noProof="0" dirty="0">
                <a:ln>
                  <a:noFill/>
                </a:ln>
                <a:solidFill>
                  <a:sysClr val="windowText" lastClr="000000"/>
                </a:solidFill>
                <a:effectLst/>
                <a:uLnTx/>
                <a:uFillTx/>
              </a:rPr>
              <a:t>(b) Let’s talk about what challenges arise for </a:t>
            </a:r>
            <a:r>
              <a:rPr kumimoji="0" lang="en-IE" sz="2400" b="0" i="1" u="none" strike="noStrike" kern="0" cap="none" spc="0" normalizeH="0" baseline="0" noProof="0" dirty="0">
                <a:ln>
                  <a:noFill/>
                </a:ln>
                <a:solidFill>
                  <a:sysClr val="windowText" lastClr="000000"/>
                </a:solidFill>
                <a:effectLst/>
                <a:uLnTx/>
                <a:uFillTx/>
              </a:rPr>
              <a:t>John </a:t>
            </a:r>
            <a:r>
              <a:rPr kumimoji="0" lang="en-IE" sz="2400" b="0" i="0" u="none" strike="noStrike" kern="0" cap="none" spc="0" normalizeH="0" baseline="0" noProof="0" dirty="0">
                <a:ln>
                  <a:noFill/>
                </a:ln>
                <a:solidFill>
                  <a:sysClr val="windowText" lastClr="000000"/>
                </a:solidFill>
                <a:effectLst/>
                <a:uLnTx/>
                <a:uFillTx/>
              </a:rPr>
              <a:t>in his </a:t>
            </a:r>
            <a:r>
              <a:rPr kumimoji="0" lang="en-IE" sz="2400" b="1" i="0" u="none" strike="noStrike" kern="0" cap="none" spc="0" normalizeH="0" baseline="0" noProof="0" dirty="0">
                <a:ln>
                  <a:noFill/>
                </a:ln>
                <a:solidFill>
                  <a:sysClr val="windowText" lastClr="000000"/>
                </a:solidFill>
                <a:effectLst/>
                <a:uLnTx/>
                <a:uFillTx/>
              </a:rPr>
              <a:t>everyday life in school</a:t>
            </a:r>
            <a:r>
              <a:rPr kumimoji="0" lang="en-IE" sz="2400" b="0" i="0" u="none" strike="noStrike" kern="0" cap="none" spc="0" normalizeH="0" baseline="0" noProof="0" dirty="0">
                <a:ln>
                  <a:noFill/>
                </a:ln>
                <a:solidFill>
                  <a:sysClr val="windowText" lastClr="000000"/>
                </a:solidFill>
                <a:effectLst/>
                <a:uLnTx/>
                <a:uFillTx/>
              </a:rPr>
              <a:t>? </a:t>
            </a:r>
            <a:endParaRPr kumimoji="0" sz="2400" b="0" i="0" u="none" strike="noStrike" kern="0" cap="none" spc="0" normalizeH="0" baseline="0" noProof="0" dirty="0">
              <a:ln>
                <a:noFill/>
              </a:ln>
              <a:solidFill>
                <a:sysClr val="windowText" lastClr="000000"/>
              </a:solidFill>
              <a:effectLst/>
              <a:uLnTx/>
              <a:uFillTx/>
            </a:endParaRPr>
          </a:p>
          <a:p>
            <a:pPr marL="228600" marR="0" lvl="0" indent="-50800" algn="l" defTabSz="914400" rtl="0" eaLnBrk="1" fontAlgn="auto" latinLnBrk="0" hangingPunct="1">
              <a:lnSpc>
                <a:spcPct val="90000"/>
              </a:lnSpc>
              <a:spcBef>
                <a:spcPts val="1000"/>
              </a:spcBef>
              <a:spcAft>
                <a:spcPts val="0"/>
              </a:spcAft>
              <a:buClr>
                <a:srgbClr val="000000"/>
              </a:buClr>
              <a:buSzPts val="2800"/>
              <a:buFontTx/>
              <a:buNone/>
              <a:tabLst/>
              <a:defRPr/>
            </a:pPr>
            <a:endParaRPr kumimoji="0" sz="2400" b="0" i="0" u="none" strike="noStrike" kern="0" cap="none" spc="0" normalizeH="0" baseline="0" noProof="0" dirty="0">
              <a:ln>
                <a:noFill/>
              </a:ln>
              <a:solidFill>
                <a:sysClr val="windowText" lastClr="000000"/>
              </a:solidFill>
              <a:effectLst/>
              <a:uLnTx/>
              <a:uFillTx/>
            </a:endParaRPr>
          </a:p>
          <a:p>
            <a:pPr marL="457200" marR="0" lvl="0" indent="0" algn="l" defTabSz="914400" rtl="0" eaLnBrk="1" fontAlgn="auto" latinLnBrk="0" hangingPunct="1">
              <a:lnSpc>
                <a:spcPct val="90000"/>
              </a:lnSpc>
              <a:spcBef>
                <a:spcPts val="1000"/>
              </a:spcBef>
              <a:spcAft>
                <a:spcPts val="0"/>
              </a:spcAft>
              <a:buClrTx/>
              <a:buSzTx/>
              <a:buFontTx/>
              <a:buNone/>
              <a:tabLst/>
              <a:defRPr/>
            </a:pPr>
            <a:r>
              <a:rPr kumimoji="0" lang="en-IE" sz="2400" b="0" i="0" u="none" strike="noStrike" kern="0" cap="none" spc="0" normalizeH="0" baseline="0" noProof="0" dirty="0">
                <a:ln>
                  <a:noFill/>
                </a:ln>
                <a:solidFill>
                  <a:sysClr val="windowText" lastClr="000000"/>
                </a:solidFill>
                <a:effectLst/>
                <a:uLnTx/>
                <a:uFillTx/>
              </a:rPr>
              <a:t>(c) Now let’s examine what challenges arise for </a:t>
            </a:r>
            <a:r>
              <a:rPr kumimoji="0" lang="en-IE" sz="2400" b="0" i="1" u="none" strike="noStrike" kern="0" cap="none" spc="0" normalizeH="0" baseline="0" noProof="0" dirty="0">
                <a:ln>
                  <a:noFill/>
                </a:ln>
                <a:solidFill>
                  <a:sysClr val="windowText" lastClr="000000"/>
                </a:solidFill>
                <a:effectLst/>
                <a:uLnTx/>
                <a:uFillTx/>
              </a:rPr>
              <a:t>John</a:t>
            </a:r>
            <a:r>
              <a:rPr kumimoji="0" lang="en-IE" sz="2400" b="0" i="0" u="none" strike="noStrike" kern="0" cap="none" spc="0" normalizeH="0" baseline="0" noProof="0" dirty="0">
                <a:ln>
                  <a:noFill/>
                </a:ln>
                <a:solidFill>
                  <a:sysClr val="windowText" lastClr="000000"/>
                </a:solidFill>
                <a:effectLst/>
                <a:uLnTx/>
                <a:uFillTx/>
              </a:rPr>
              <a:t> in his </a:t>
            </a:r>
            <a:r>
              <a:rPr kumimoji="0" lang="en-IE" sz="2400" b="1" i="0" u="none" strike="noStrike" kern="0" cap="none" spc="0" normalizeH="0" baseline="0" noProof="0" dirty="0">
                <a:ln>
                  <a:noFill/>
                </a:ln>
                <a:solidFill>
                  <a:sysClr val="windowText" lastClr="000000"/>
                </a:solidFill>
                <a:effectLst/>
                <a:uLnTx/>
                <a:uFillTx/>
              </a:rPr>
              <a:t>PE lessons</a:t>
            </a:r>
            <a:r>
              <a:rPr kumimoji="0" lang="en-IE" sz="2400" b="0" i="0" u="none" strike="noStrike" kern="0" cap="none" spc="0" normalizeH="0" baseline="0" noProof="0" dirty="0">
                <a:ln>
                  <a:noFill/>
                </a:ln>
                <a:solidFill>
                  <a:sysClr val="windowText" lastClr="000000"/>
                </a:solidFill>
                <a:effectLst/>
                <a:uLnTx/>
                <a:uFillTx/>
              </a:rPr>
              <a:t>? </a:t>
            </a:r>
            <a:endParaRPr kumimoji="0" sz="2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21643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7" name="Picture 16" descr="C:\Users\claude.scheuer\Dropbox\Uni DIPPE\PMI\Logos\EUPEA.jpg">
            <a:extLst>
              <a:ext uri="{FF2B5EF4-FFF2-40B4-BE49-F238E27FC236}">
                <a16:creationId xmlns:a16="http://schemas.microsoft.com/office/drawing/2014/main" id="{BE588D11-88FB-42D9-B24D-E6807DD402A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7DD1FE36-594E-4038-AB15-985F7B3AEB3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951E405D-6E2E-44F4-9BC6-27C2ED7BF98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23212275-E420-4504-8EE8-510FA391460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5689CE9C-09E1-4488-95EC-B50C00C9CC7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70ADA296-3B41-49B7-BC00-8F148B5C5C6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15" name="Picture 14">
            <a:extLst>
              <a:ext uri="{FF2B5EF4-FFF2-40B4-BE49-F238E27FC236}">
                <a16:creationId xmlns:a16="http://schemas.microsoft.com/office/drawing/2014/main" id="{7D7537A7-4145-4466-866A-396EFD26A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sp>
        <p:nvSpPr>
          <p:cNvPr id="14" name="Nadpis 1"/>
          <p:cNvSpPr>
            <a:spLocks noGrp="1"/>
          </p:cNvSpPr>
          <p:nvPr>
            <p:ph type="title"/>
          </p:nvPr>
        </p:nvSpPr>
        <p:spPr>
          <a:xfrm>
            <a:off x="2165765" y="2773347"/>
            <a:ext cx="8012113" cy="1325563"/>
          </a:xfrm>
        </p:spPr>
        <p:txBody>
          <a:bodyPr/>
          <a:lstStyle/>
          <a:p>
            <a:r>
              <a:rPr lang="sk-SK" b="1" dirty="0">
                <a:solidFill>
                  <a:srgbClr val="00B0F0"/>
                </a:solidFill>
              </a:rPr>
              <a:t>Let</a:t>
            </a:r>
            <a:r>
              <a:rPr lang="en-GB" b="1" dirty="0">
                <a:solidFill>
                  <a:srgbClr val="00B0F0"/>
                </a:solidFill>
              </a:rPr>
              <a:t>’s go to the gym to practice!</a:t>
            </a:r>
            <a:endParaRPr lang="sk-SK" b="1" dirty="0">
              <a:solidFill>
                <a:srgbClr val="00B0F0"/>
              </a:solidFill>
            </a:endParaRPr>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554022"/>
            <a:ext cx="334645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71362" y="365110"/>
            <a:ext cx="3438525"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33550" y="4002549"/>
            <a:ext cx="24511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Obrázek 23"/>
          <p:cNvPicPr/>
          <p:nvPr/>
        </p:nvPicPr>
        <p:blipFill rotWithShape="1">
          <a:blip r:embed="rId14"/>
          <a:srcRect l="5529" t="35684" r="51561" b="6624"/>
          <a:stretch/>
        </p:blipFill>
        <p:spPr bwMode="auto">
          <a:xfrm>
            <a:off x="5535236" y="3913201"/>
            <a:ext cx="2910775" cy="19947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1068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365129"/>
            <a:ext cx="8012502" cy="1325563"/>
          </a:xfrm>
        </p:spPr>
        <p:txBody>
          <a:bodyPr/>
          <a:lstStyle/>
          <a:p>
            <a:r>
              <a:rPr lang="sk-SK" b="1" dirty="0" err="1"/>
              <a:t>Resources</a:t>
            </a:r>
            <a:br>
              <a:rPr lang="sk-SK" b="1" dirty="0"/>
            </a:br>
            <a:endParaRPr lang="fr-LU"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7" name="Picture 16" descr="C:\Users\claude.scheuer\Dropbox\Uni DIPPE\PMI\Logos\EUPEA.jpg">
            <a:extLst>
              <a:ext uri="{FF2B5EF4-FFF2-40B4-BE49-F238E27FC236}">
                <a16:creationId xmlns:a16="http://schemas.microsoft.com/office/drawing/2014/main" id="{BE588D11-88FB-42D9-B24D-E6807DD402A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7DD1FE36-594E-4038-AB15-985F7B3AEB3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951E405D-6E2E-44F4-9BC6-27C2ED7BF98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23212275-E420-4504-8EE8-510FA391460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5689CE9C-09E1-4488-95EC-B50C00C9CC7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70ADA296-3B41-49B7-BC00-8F148B5C5C6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15" name="Picture 14">
            <a:extLst>
              <a:ext uri="{FF2B5EF4-FFF2-40B4-BE49-F238E27FC236}">
                <a16:creationId xmlns:a16="http://schemas.microsoft.com/office/drawing/2014/main" id="{7D7537A7-4145-4466-866A-396EFD26A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sp>
        <p:nvSpPr>
          <p:cNvPr id="14" name="Google Shape;120;p5"/>
          <p:cNvSpPr txBox="1">
            <a:spLocks noGrp="1"/>
          </p:cNvSpPr>
          <p:nvPr>
            <p:ph sz="half" idx="1"/>
          </p:nvPr>
        </p:nvSpPr>
        <p:spPr>
          <a:xfrm>
            <a:off x="912813" y="1533236"/>
            <a:ext cx="9348787" cy="4683076"/>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fontScale="40000" lnSpcReduction="20000"/>
          </a:bodyPr>
          <a:lstStyle/>
          <a:p>
            <a:r>
              <a:rPr lang="en-US" dirty="0"/>
              <a:t>Basic Motor Competences in Europe (2019).</a:t>
            </a:r>
            <a:r>
              <a:rPr lang="sk-SK" dirty="0"/>
              <a:t> </a:t>
            </a:r>
            <a:r>
              <a:rPr lang="sk-SK" dirty="0" err="1"/>
              <a:t>Retrieved</a:t>
            </a:r>
            <a:r>
              <a:rPr lang="sk-SK" dirty="0"/>
              <a:t> </a:t>
            </a:r>
            <a:r>
              <a:rPr lang="sk-SK" dirty="0" err="1"/>
              <a:t>from</a:t>
            </a:r>
            <a:r>
              <a:rPr lang="sk-SK" dirty="0"/>
              <a:t>: </a:t>
            </a:r>
            <a:r>
              <a:rPr lang="en-US" dirty="0"/>
              <a:t> http://mobak.info/en/mobak/</a:t>
            </a:r>
          </a:p>
          <a:p>
            <a:r>
              <a:rPr lang="en-US" dirty="0"/>
              <a:t>Disentangling Inclusion in Primary Physical Education (2021). </a:t>
            </a:r>
            <a:r>
              <a:rPr lang="sk-SK" dirty="0" err="1"/>
              <a:t>Retrieved</a:t>
            </a:r>
            <a:r>
              <a:rPr lang="sk-SK" dirty="0"/>
              <a:t> </a:t>
            </a:r>
            <a:r>
              <a:rPr lang="sk-SK" dirty="0" err="1"/>
              <a:t>from</a:t>
            </a:r>
            <a:r>
              <a:rPr lang="sk-SK" dirty="0"/>
              <a:t>: </a:t>
            </a:r>
            <a:r>
              <a:rPr lang="en-US" dirty="0"/>
              <a:t>https://www.dippe.lu/</a:t>
            </a:r>
            <a:endParaRPr lang="sk-SK" dirty="0"/>
          </a:p>
          <a:p>
            <a:r>
              <a:rPr lang="en-GB" dirty="0"/>
              <a:t>Florian, L. (2015). Conceptualising inclusive pedagogy: The inclusive pedagogical approach in action. In J. M., </a:t>
            </a:r>
            <a:r>
              <a:rPr lang="en-GB" dirty="0" err="1"/>
              <a:t>Deppeler</a:t>
            </a:r>
            <a:r>
              <a:rPr lang="en-GB" dirty="0"/>
              <a:t>, T., </a:t>
            </a:r>
            <a:r>
              <a:rPr lang="en-GB" dirty="0" err="1"/>
              <a:t>Loreman</a:t>
            </a:r>
            <a:r>
              <a:rPr lang="en-GB" dirty="0"/>
              <a:t>, R., Smith &amp; L., Florian (eds), </a:t>
            </a:r>
            <a:r>
              <a:rPr lang="en-GB" i="1" dirty="0"/>
              <a:t>Inclusive Pedagogy Across the Curriculum. Vol. 7</a:t>
            </a:r>
            <a:r>
              <a:rPr lang="en-GB" dirty="0"/>
              <a:t>. (pp. 11-24). Bingley: Emerald Group Publishing Limited. </a:t>
            </a:r>
          </a:p>
          <a:p>
            <a:r>
              <a:rPr lang="en-GB" dirty="0">
                <a:hlinkClick r:id="rId11">
                  <a:extLst>
                    <a:ext uri="{A12FA001-AC4F-418D-AE19-62706E023703}">
                      <ahyp:hlinkClr xmlns:ahyp="http://schemas.microsoft.com/office/drawing/2018/hyperlinkcolor" val="tx"/>
                    </a:ext>
                  </a:extLst>
                </a:hlinkClick>
              </a:rPr>
              <a:t>Lieberman, L., Lytle, R., &amp; </a:t>
            </a:r>
            <a:r>
              <a:rPr lang="en-GB" dirty="0" err="1">
                <a:hlinkClick r:id="rId11">
                  <a:extLst>
                    <a:ext uri="{A12FA001-AC4F-418D-AE19-62706E023703}">
                      <ahyp:hlinkClr xmlns:ahyp="http://schemas.microsoft.com/office/drawing/2018/hyperlinkcolor" val="tx"/>
                    </a:ext>
                  </a:extLst>
                </a:hlinkClick>
              </a:rPr>
              <a:t>Clarcq</a:t>
            </a:r>
            <a:r>
              <a:rPr lang="en-GB" dirty="0">
                <a:hlinkClick r:id="rId11">
                  <a:extLst>
                    <a:ext uri="{A12FA001-AC4F-418D-AE19-62706E023703}">
                      <ahyp:hlinkClr xmlns:ahyp="http://schemas.microsoft.com/office/drawing/2018/hyperlinkcolor" val="tx"/>
                    </a:ext>
                  </a:extLst>
                </a:hlinkClick>
              </a:rPr>
              <a:t>, J. A. (2008</a:t>
            </a:r>
            <a:r>
              <a:rPr lang="en-GB" dirty="0"/>
              <a:t>). Getting it Right from the Start. Employing the Universal Design for Learning into your Curriculum</a:t>
            </a:r>
            <a:r>
              <a:rPr lang="sk-SK" u="sng" dirty="0"/>
              <a:t>.</a:t>
            </a:r>
            <a:r>
              <a:rPr lang="en-GB" u="sng" dirty="0"/>
              <a:t> </a:t>
            </a:r>
            <a:r>
              <a:rPr lang="en-GB" i="1" dirty="0"/>
              <a:t>Journal of Physical Education, Recreation and Dance, 79</a:t>
            </a:r>
            <a:r>
              <a:rPr lang="en-GB" dirty="0"/>
              <a:t>(2), 32-39.</a:t>
            </a:r>
          </a:p>
          <a:p>
            <a:r>
              <a:rPr lang="en-IE" dirty="0" err="1"/>
              <a:t>Liberman</a:t>
            </a:r>
            <a:r>
              <a:rPr lang="en-IE" dirty="0"/>
              <a:t> L., &amp; Greiner M, (2019). Infusing universal design for learning into physical education professional preparation programmes. </a:t>
            </a:r>
            <a:r>
              <a:rPr lang="en-IE" i="1" dirty="0"/>
              <a:t>Journal of Physical Education, Recreation and Dance</a:t>
            </a:r>
            <a:r>
              <a:rPr lang="en-IE" dirty="0"/>
              <a:t>, 90:6, 3-5.</a:t>
            </a:r>
            <a:endParaRPr lang="sk-SK" dirty="0"/>
          </a:p>
          <a:p>
            <a:r>
              <a:rPr lang="sk-SK" dirty="0" err="1"/>
              <a:t>Pestallozzi</a:t>
            </a:r>
            <a:r>
              <a:rPr lang="sk-SK" dirty="0"/>
              <a:t> </a:t>
            </a:r>
            <a:r>
              <a:rPr lang="sk-SK" dirty="0" err="1"/>
              <a:t>Programme</a:t>
            </a:r>
            <a:r>
              <a:rPr lang="sk-SK" dirty="0"/>
              <a:t>: </a:t>
            </a:r>
            <a:r>
              <a:rPr lang="sk-SK" dirty="0" err="1"/>
              <a:t>Physical</a:t>
            </a:r>
            <a:r>
              <a:rPr lang="sk-SK" dirty="0"/>
              <a:t> </a:t>
            </a:r>
            <a:r>
              <a:rPr lang="sk-SK" dirty="0" err="1"/>
              <a:t>education</a:t>
            </a:r>
            <a:r>
              <a:rPr lang="sk-SK" dirty="0"/>
              <a:t> and </a:t>
            </a:r>
            <a:r>
              <a:rPr lang="sk-SK" dirty="0" err="1"/>
              <a:t>sports</a:t>
            </a:r>
            <a:r>
              <a:rPr lang="sk-SK" dirty="0"/>
              <a:t> </a:t>
            </a:r>
            <a:r>
              <a:rPr lang="sk-SK" dirty="0" err="1"/>
              <a:t>for</a:t>
            </a:r>
            <a:r>
              <a:rPr lang="sk-SK" dirty="0"/>
              <a:t> </a:t>
            </a:r>
            <a:r>
              <a:rPr lang="sk-SK" dirty="0" err="1"/>
              <a:t>democracy</a:t>
            </a:r>
            <a:r>
              <a:rPr lang="sk-SK" dirty="0"/>
              <a:t> </a:t>
            </a:r>
            <a:r>
              <a:rPr lang="sk-SK" dirty="0" err="1"/>
              <a:t>and</a:t>
            </a:r>
            <a:r>
              <a:rPr lang="sk-SK" dirty="0"/>
              <a:t> </a:t>
            </a:r>
            <a:r>
              <a:rPr lang="sk-SK" dirty="0" err="1"/>
              <a:t>human</a:t>
            </a:r>
            <a:r>
              <a:rPr lang="sk-SK" dirty="0"/>
              <a:t> </a:t>
            </a:r>
            <a:r>
              <a:rPr lang="sk-SK" dirty="0" err="1"/>
              <a:t>rights</a:t>
            </a:r>
            <a:r>
              <a:rPr lang="sk-SK" dirty="0"/>
              <a:t>. </a:t>
            </a:r>
            <a:r>
              <a:rPr lang="sk-SK" dirty="0" err="1"/>
              <a:t>Retrieved</a:t>
            </a:r>
            <a:r>
              <a:rPr lang="sk-SK" dirty="0"/>
              <a:t> </a:t>
            </a:r>
            <a:r>
              <a:rPr lang="sk-SK" dirty="0" err="1"/>
              <a:t>from</a:t>
            </a:r>
            <a:r>
              <a:rPr lang="sk-SK" dirty="0"/>
              <a:t>: </a:t>
            </a:r>
            <a:r>
              <a:rPr lang="en-IE" dirty="0"/>
              <a:t>https://pestalozziprogrammelibrary.wordpress.com/category/primary-menu-content-categories/pestalozzi-programme/training-units/physical-education-and-sport-for-democracy-and-human-rights/</a:t>
            </a:r>
          </a:p>
          <a:p>
            <a:r>
              <a:rPr lang="en-GB" dirty="0"/>
              <a:t>United Nations (1989). </a:t>
            </a:r>
            <a:r>
              <a:rPr lang="en-GB" i="1" dirty="0"/>
              <a:t>Convention on the Rights of the Child</a:t>
            </a:r>
            <a:r>
              <a:rPr lang="en-GB" dirty="0"/>
              <a:t>. Treaty Series, 1577, 3.</a:t>
            </a:r>
          </a:p>
          <a:p>
            <a:r>
              <a:rPr lang="en-GB" dirty="0"/>
              <a:t>United Nations Educational, Scientific and Cultural Organisation (UNESCO) (2005). </a:t>
            </a:r>
            <a:r>
              <a:rPr lang="en-GB" i="1" dirty="0"/>
              <a:t>Guidelines for inclusion: ensuring access to education for all.</a:t>
            </a:r>
            <a:r>
              <a:rPr lang="en-GB" dirty="0"/>
              <a:t> Retrieved from </a:t>
            </a:r>
            <a:r>
              <a:rPr lang="en-GB" u="sng" dirty="0">
                <a:hlinkClick r:id="rId12"/>
              </a:rPr>
              <a:t>https://unesdoc.unesco.org/ark:/48223/pf0000140224</a:t>
            </a:r>
            <a:endParaRPr lang="en-GB" dirty="0"/>
          </a:p>
          <a:p>
            <a:r>
              <a:rPr lang="en-GB" dirty="0"/>
              <a:t>United Nations (2006). </a:t>
            </a:r>
            <a:r>
              <a:rPr lang="en-GB" i="1" dirty="0"/>
              <a:t>Convention of the Rights of Persons with Disabilities: resolution / adopted by the General Assembly</a:t>
            </a:r>
            <a:r>
              <a:rPr lang="en-GB" dirty="0"/>
              <a:t>, 24 January 2007, A/RES/61/106</a:t>
            </a:r>
          </a:p>
          <a:p>
            <a:r>
              <a:rPr lang="en-GB" dirty="0"/>
              <a:t>United Nations Educational, Scientific and Cultural Organisation (UNESCO) (2015). </a:t>
            </a:r>
            <a:r>
              <a:rPr lang="en-IE" dirty="0"/>
              <a:t>International Charter of Physical Education, Physical Activity and Sport. UNESCO. </a:t>
            </a:r>
          </a:p>
          <a:p>
            <a:r>
              <a:rPr lang="en-GB" dirty="0"/>
              <a:t>United Nations Educational, Scientific and Cultural Organisation (UNESCO) (2015). </a:t>
            </a:r>
            <a:r>
              <a:rPr lang="en-GB" i="1" dirty="0"/>
              <a:t>Quality Physical Education (QPE). Guidelines for policy-makers</a:t>
            </a:r>
            <a:r>
              <a:rPr lang="en-GB" dirty="0"/>
              <a:t> [online]. Retrieved from</a:t>
            </a:r>
            <a:r>
              <a:rPr lang="sk-SK" dirty="0"/>
              <a:t>:</a:t>
            </a:r>
            <a:r>
              <a:rPr lang="en-GB" dirty="0"/>
              <a:t> </a:t>
            </a:r>
            <a:r>
              <a:rPr lang="en-GB" u="sng" dirty="0">
                <a:hlinkClick r:id="rId13"/>
              </a:rPr>
              <a:t>https://unesdoc.unesco.org/ark:/48223/pf0000231101</a:t>
            </a:r>
            <a:endParaRPr lang="en-GB" u="sng" dirty="0"/>
          </a:p>
          <a:p>
            <a:r>
              <a:rPr lang="en-GB" dirty="0"/>
              <a:t>UNESCO Chair, IT Tralee (2018), </a:t>
            </a:r>
            <a:r>
              <a:rPr lang="en-GB" dirty="0" err="1"/>
              <a:t>Inclusivizing</a:t>
            </a:r>
            <a:r>
              <a:rPr lang="en-GB" dirty="0"/>
              <a:t> PEPAS Model, </a:t>
            </a:r>
            <a:r>
              <a:rPr lang="en-GB" dirty="0" err="1"/>
              <a:t>iPEPAS</a:t>
            </a:r>
            <a:r>
              <a:rPr lang="en-GB" dirty="0"/>
              <a:t> Training and Education Resources.</a:t>
            </a:r>
          </a:p>
          <a:p>
            <a:r>
              <a:rPr lang="en-GB" dirty="0"/>
              <a:t>UNESCO Chair, IT Tralee (2015). </a:t>
            </a:r>
            <a:r>
              <a:rPr lang="en-GB" i="1" dirty="0"/>
              <a:t>The Pathway to Diversity</a:t>
            </a:r>
            <a:r>
              <a:rPr lang="en-GB" dirty="0"/>
              <a:t> [online]. Retrieved from: </a:t>
            </a:r>
            <a:r>
              <a:rPr lang="en-GB" u="sng" dirty="0">
                <a:hlinkClick r:id="rId14"/>
              </a:rPr>
              <a:t>http://unescoittralee.com/about-us/pathway-to-diversity/</a:t>
            </a:r>
            <a:endParaRPr lang="sk-SK" u="sng" dirty="0"/>
          </a:p>
          <a:p>
            <a:r>
              <a:rPr lang="sk-SK" dirty="0"/>
              <a:t>https://www.telocvikari.sk/</a:t>
            </a:r>
          </a:p>
          <a:p>
            <a:endParaRPr lang="en-GB" dirty="0"/>
          </a:p>
          <a:p>
            <a:pPr marL="0" indent="0" algn="ctr">
              <a:spcBef>
                <a:spcPts val="0"/>
              </a:spcBef>
              <a:buClr>
                <a:srgbClr val="333333"/>
              </a:buClr>
              <a:buSzPts val="2800"/>
              <a:buNone/>
            </a:pPr>
            <a:endParaRPr dirty="0">
              <a:solidFill>
                <a:srgbClr val="333333"/>
              </a:solidFill>
            </a:endParaRPr>
          </a:p>
        </p:txBody>
      </p:sp>
    </p:spTree>
    <p:extLst>
      <p:ext uri="{BB962C8B-B14F-4D97-AF65-F5344CB8AC3E}">
        <p14:creationId xmlns:p14="http://schemas.microsoft.com/office/powerpoint/2010/main" val="1100734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F0C671E-87B6-4F3E-A123-37A94BE58FBE}"/>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50000"/>
                    </a14:imgEffect>
                  </a14:imgLayer>
                </a14:imgProps>
              </a:ext>
              <a:ext uri="{28A0092B-C50C-407E-A947-70E740481C1C}">
                <a14:useLocalDpi xmlns:a14="http://schemas.microsoft.com/office/drawing/2010/main" val="0"/>
              </a:ext>
            </a:extLst>
          </a:blip>
          <a:stretch>
            <a:fillRect/>
          </a:stretch>
        </p:blipFill>
        <p:spPr>
          <a:xfrm>
            <a:off x="798065" y="-212"/>
            <a:ext cx="10555737" cy="6858212"/>
          </a:xfrm>
          <a:prstGeom prst="rect">
            <a:avLst/>
          </a:prstGeom>
        </p:spPr>
      </p:pic>
      <p:sp>
        <p:nvSpPr>
          <p:cNvPr id="2" name="Title 1"/>
          <p:cNvSpPr>
            <a:spLocks noGrp="1"/>
          </p:cNvSpPr>
          <p:nvPr>
            <p:ph type="title"/>
          </p:nvPr>
        </p:nvSpPr>
        <p:spPr>
          <a:xfrm>
            <a:off x="838201" y="365129"/>
            <a:ext cx="7984066" cy="1325563"/>
          </a:xfrm>
        </p:spPr>
        <p:txBody>
          <a:bodyPr/>
          <a:lstStyle/>
          <a:p>
            <a:r>
              <a:rPr lang="sk-SK" b="1" dirty="0" err="1"/>
              <a:t>Introduction</a:t>
            </a:r>
            <a:endParaRPr lang="en-GB" b="1"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sp>
        <p:nvSpPr>
          <p:cNvPr id="11" name="Content Placeholder 10"/>
          <p:cNvSpPr>
            <a:spLocks noGrp="1"/>
          </p:cNvSpPr>
          <p:nvPr>
            <p:ph idx="1"/>
          </p:nvPr>
        </p:nvSpPr>
        <p:spPr>
          <a:xfrm>
            <a:off x="838201" y="1551709"/>
            <a:ext cx="10515600" cy="4625254"/>
          </a:xfrm>
        </p:spPr>
        <p:txBody>
          <a:bodyPr>
            <a:normAutofit fontScale="92500" lnSpcReduction="10000"/>
          </a:bodyPr>
          <a:lstStyle/>
          <a:p>
            <a:pPr marL="0" indent="0" algn="just">
              <a:buNone/>
            </a:pPr>
            <a:r>
              <a:rPr lang="sk-SK" dirty="0" err="1"/>
              <a:t>Short</a:t>
            </a:r>
            <a:r>
              <a:rPr lang="sk-SK" dirty="0"/>
              <a:t> </a:t>
            </a:r>
            <a:r>
              <a:rPr lang="sk-SK" dirty="0" err="1"/>
              <a:t>description</a:t>
            </a:r>
            <a:r>
              <a:rPr lang="sk-SK" dirty="0"/>
              <a:t> </a:t>
            </a:r>
            <a:r>
              <a:rPr lang="sk-SK" dirty="0" err="1"/>
              <a:t>of</a:t>
            </a:r>
            <a:r>
              <a:rPr lang="sk-SK" dirty="0"/>
              <a:t> </a:t>
            </a:r>
            <a:r>
              <a:rPr lang="sk-SK" dirty="0" err="1"/>
              <a:t>the</a:t>
            </a:r>
            <a:r>
              <a:rPr lang="sk-SK" dirty="0"/>
              <a:t> study </a:t>
            </a:r>
            <a:r>
              <a:rPr lang="sk-SK" dirty="0" err="1"/>
              <a:t>programmes</a:t>
            </a:r>
            <a:r>
              <a:rPr lang="sk-SK" dirty="0"/>
              <a:t> </a:t>
            </a:r>
            <a:r>
              <a:rPr lang="sk-SK" dirty="0" err="1"/>
              <a:t>at</a:t>
            </a:r>
            <a:r>
              <a:rPr lang="sk-SK" dirty="0"/>
              <a:t> Trnava </a:t>
            </a:r>
            <a:r>
              <a:rPr lang="sk-SK" dirty="0" err="1"/>
              <a:t>University</a:t>
            </a:r>
            <a:r>
              <a:rPr lang="sk-SK" dirty="0"/>
              <a:t>:</a:t>
            </a:r>
          </a:p>
          <a:p>
            <a:pPr marL="0" indent="0" algn="just">
              <a:buNone/>
            </a:pPr>
            <a:endParaRPr lang="sk-SK" dirty="0"/>
          </a:p>
          <a:p>
            <a:pPr marL="0" indent="0" algn="just">
              <a:buNone/>
            </a:pPr>
            <a:r>
              <a:rPr lang="sk-SK" b="1" dirty="0" err="1"/>
              <a:t>Bachelor</a:t>
            </a:r>
            <a:r>
              <a:rPr lang="sk-SK" b="1" dirty="0"/>
              <a:t> study 3 </a:t>
            </a:r>
            <a:r>
              <a:rPr lang="sk-SK" b="1" dirty="0" err="1"/>
              <a:t>years</a:t>
            </a:r>
            <a:r>
              <a:rPr lang="sk-SK" b="1" dirty="0"/>
              <a:t> – 180 ECTS </a:t>
            </a:r>
          </a:p>
          <a:p>
            <a:pPr marL="0" indent="0" algn="just">
              <a:buNone/>
            </a:pPr>
            <a:r>
              <a:rPr lang="sk-SK" dirty="0" err="1"/>
              <a:t>Preschool</a:t>
            </a:r>
            <a:r>
              <a:rPr lang="sk-SK" dirty="0"/>
              <a:t> and </a:t>
            </a:r>
            <a:r>
              <a:rPr lang="sk-SK" dirty="0" err="1"/>
              <a:t>elementary</a:t>
            </a:r>
            <a:r>
              <a:rPr lang="sk-SK" dirty="0"/>
              <a:t> </a:t>
            </a:r>
            <a:r>
              <a:rPr lang="sk-SK" dirty="0" err="1"/>
              <a:t>education</a:t>
            </a:r>
            <a:r>
              <a:rPr lang="sk-SK" dirty="0"/>
              <a:t> </a:t>
            </a:r>
          </a:p>
          <a:p>
            <a:pPr marL="0" indent="0" algn="just">
              <a:buNone/>
            </a:pPr>
            <a:r>
              <a:rPr lang="sk-SK" dirty="0"/>
              <a:t>PE </a:t>
            </a:r>
            <a:r>
              <a:rPr lang="sk-SK" dirty="0" err="1"/>
              <a:t>course</a:t>
            </a:r>
            <a:r>
              <a:rPr lang="sk-SK" dirty="0"/>
              <a:t> – 10 ECTS – 3 </a:t>
            </a:r>
            <a:r>
              <a:rPr lang="sk-SK" dirty="0" err="1"/>
              <a:t>hours</a:t>
            </a:r>
            <a:r>
              <a:rPr lang="sk-SK" dirty="0"/>
              <a:t> lecture/2 </a:t>
            </a:r>
            <a:r>
              <a:rPr lang="sk-SK" dirty="0" err="1"/>
              <a:t>hours</a:t>
            </a:r>
            <a:r>
              <a:rPr lang="sk-SK" dirty="0"/>
              <a:t> seminar/2 </a:t>
            </a:r>
            <a:r>
              <a:rPr lang="sk-SK" dirty="0" err="1"/>
              <a:t>hours</a:t>
            </a:r>
            <a:r>
              <a:rPr lang="sk-SK" dirty="0"/>
              <a:t> </a:t>
            </a:r>
            <a:r>
              <a:rPr lang="sk-SK" dirty="0" err="1"/>
              <a:t>exercise</a:t>
            </a:r>
            <a:r>
              <a:rPr lang="sk-SK" dirty="0"/>
              <a:t> gym/1 </a:t>
            </a:r>
            <a:r>
              <a:rPr lang="sk-SK" dirty="0" err="1"/>
              <a:t>hour</a:t>
            </a:r>
            <a:r>
              <a:rPr lang="sk-SK" dirty="0"/>
              <a:t> </a:t>
            </a:r>
            <a:r>
              <a:rPr lang="sk-SK" dirty="0" err="1"/>
              <a:t>practice</a:t>
            </a:r>
            <a:r>
              <a:rPr lang="sk-SK" dirty="0"/>
              <a:t> in </a:t>
            </a:r>
            <a:r>
              <a:rPr lang="sk-SK" dirty="0" err="1"/>
              <a:t>kindergarten</a:t>
            </a:r>
            <a:endParaRPr lang="sk-SK" dirty="0"/>
          </a:p>
          <a:p>
            <a:pPr marL="0" indent="0" algn="just">
              <a:buNone/>
            </a:pPr>
            <a:endParaRPr lang="sk-SK" dirty="0"/>
          </a:p>
          <a:p>
            <a:pPr marL="0" indent="0" algn="just">
              <a:buNone/>
            </a:pPr>
            <a:r>
              <a:rPr lang="sk-SK" b="1" dirty="0" err="1"/>
              <a:t>Master</a:t>
            </a:r>
            <a:r>
              <a:rPr lang="sk-SK" b="1" dirty="0"/>
              <a:t> study 2 </a:t>
            </a:r>
            <a:r>
              <a:rPr lang="sk-SK" b="1" dirty="0" err="1"/>
              <a:t>years</a:t>
            </a:r>
            <a:r>
              <a:rPr lang="sk-SK" b="1" dirty="0"/>
              <a:t> – 120 ECTS</a:t>
            </a:r>
          </a:p>
          <a:p>
            <a:pPr marL="0" indent="0" algn="just">
              <a:buNone/>
            </a:pPr>
            <a:r>
              <a:rPr lang="sk-SK" dirty="0" err="1"/>
              <a:t>Teaching</a:t>
            </a:r>
            <a:r>
              <a:rPr lang="sk-SK" dirty="0"/>
              <a:t> in </a:t>
            </a:r>
            <a:r>
              <a:rPr lang="sk-SK" dirty="0" err="1"/>
              <a:t>Primary</a:t>
            </a:r>
            <a:r>
              <a:rPr lang="sk-SK" dirty="0"/>
              <a:t>  </a:t>
            </a:r>
            <a:r>
              <a:rPr lang="sk-SK" dirty="0" err="1"/>
              <a:t>Education</a:t>
            </a:r>
            <a:endParaRPr lang="sk-SK" dirty="0"/>
          </a:p>
          <a:p>
            <a:pPr marL="0" indent="0" algn="just">
              <a:buNone/>
            </a:pPr>
            <a:r>
              <a:rPr lang="sk-SK" dirty="0"/>
              <a:t>PE </a:t>
            </a:r>
            <a:r>
              <a:rPr lang="sk-SK" dirty="0" err="1"/>
              <a:t>course</a:t>
            </a:r>
            <a:r>
              <a:rPr lang="sk-SK" dirty="0"/>
              <a:t> – 6 ECTS – 2 </a:t>
            </a:r>
            <a:r>
              <a:rPr lang="sk-SK" dirty="0" err="1"/>
              <a:t>hours</a:t>
            </a:r>
            <a:r>
              <a:rPr lang="sk-SK" dirty="0"/>
              <a:t> lecture/1 </a:t>
            </a:r>
            <a:r>
              <a:rPr lang="sk-SK" dirty="0" err="1"/>
              <a:t>hour</a:t>
            </a:r>
            <a:r>
              <a:rPr lang="sk-SK" dirty="0"/>
              <a:t> </a:t>
            </a:r>
            <a:r>
              <a:rPr lang="sk-SK" dirty="0" err="1"/>
              <a:t>exercice</a:t>
            </a:r>
            <a:r>
              <a:rPr lang="sk-SK" dirty="0"/>
              <a:t> gym/1 </a:t>
            </a:r>
            <a:r>
              <a:rPr lang="sk-SK" dirty="0" err="1"/>
              <a:t>hour</a:t>
            </a:r>
            <a:r>
              <a:rPr lang="sk-SK" dirty="0"/>
              <a:t> </a:t>
            </a:r>
            <a:r>
              <a:rPr lang="sk-SK" dirty="0" err="1"/>
              <a:t>practice</a:t>
            </a:r>
            <a:r>
              <a:rPr lang="sk-SK" dirty="0"/>
              <a:t> in </a:t>
            </a:r>
            <a:r>
              <a:rPr lang="sk-SK" dirty="0" err="1"/>
              <a:t>primary</a:t>
            </a:r>
            <a:r>
              <a:rPr lang="sk-SK" dirty="0"/>
              <a:t> </a:t>
            </a:r>
            <a:r>
              <a:rPr lang="sk-SK" dirty="0" err="1"/>
              <a:t>school</a:t>
            </a:r>
            <a:endParaRPr lang="sk-SK" dirty="0"/>
          </a:p>
          <a:p>
            <a:pPr marL="0" indent="0" algn="just">
              <a:buNone/>
            </a:pPr>
            <a:endParaRPr lang="en-US" dirty="0"/>
          </a:p>
        </p:txBody>
      </p:sp>
      <p:pic>
        <p:nvPicPr>
          <p:cNvPr id="17" name="Picture 16" descr="C:\Users\claude.scheuer\Dropbox\Uni DIPPE\PMI\Logos\EUPEA.jpg">
            <a:extLst>
              <a:ext uri="{FF2B5EF4-FFF2-40B4-BE49-F238E27FC236}">
                <a16:creationId xmlns:a16="http://schemas.microsoft.com/office/drawing/2014/main" id="{6867133F-5763-4E5E-AA0A-B181AE98BA8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CD1D30F3-E6A1-4322-AC3A-04742AD2C7C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029B34E1-7FC7-418A-A126-85B0A2CE88A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974979D0-4710-43D5-83DD-4F6718D201C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696051A9-0F70-4309-A034-7D9BD240D9C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DB1EFCA1-EAA1-47A4-AAE4-54B737FFF00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24" name="Picture 23">
            <a:extLst>
              <a:ext uri="{FF2B5EF4-FFF2-40B4-BE49-F238E27FC236}">
                <a16:creationId xmlns:a16="http://schemas.microsoft.com/office/drawing/2014/main" id="{48F3B853-9901-454A-89CE-1437DEC7E7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4" name="Picture 13">
            <a:extLst>
              <a:ext uri="{FF2B5EF4-FFF2-40B4-BE49-F238E27FC236}">
                <a16:creationId xmlns:a16="http://schemas.microsoft.com/office/drawing/2014/main" id="{87D25C7A-BE54-4E62-89DD-B36085FD504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spTree>
    <p:extLst>
      <p:ext uri="{BB962C8B-B14F-4D97-AF65-F5344CB8AC3E}">
        <p14:creationId xmlns:p14="http://schemas.microsoft.com/office/powerpoint/2010/main" val="8477098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72" y="124984"/>
            <a:ext cx="10515600" cy="1325563"/>
          </a:xfrm>
        </p:spPr>
        <p:txBody>
          <a:bodyPr/>
          <a:lstStyle/>
          <a:p>
            <a:r>
              <a:rPr lang="sk-SK" b="1"/>
              <a:t>Introduction</a:t>
            </a:r>
            <a:endParaRPr lang="en-GB" b="1" dirty="0"/>
          </a:p>
        </p:txBody>
      </p:sp>
      <p:sp>
        <p:nvSpPr>
          <p:cNvPr id="11" name="Content Placeholder 10"/>
          <p:cNvSpPr>
            <a:spLocks noGrp="1"/>
          </p:cNvSpPr>
          <p:nvPr>
            <p:ph sz="half" idx="2"/>
          </p:nvPr>
        </p:nvSpPr>
        <p:spPr>
          <a:xfrm>
            <a:off x="6249627" y="1293091"/>
            <a:ext cx="5157787" cy="4827491"/>
          </a:xfrm>
        </p:spPr>
        <p:txBody>
          <a:bodyPr>
            <a:normAutofit lnSpcReduction="10000"/>
          </a:bodyPr>
          <a:lstStyle/>
          <a:p>
            <a:pPr marL="0" indent="0" algn="just">
              <a:buNone/>
            </a:pPr>
            <a:r>
              <a:rPr lang="sk-SK" sz="2400" b="1" dirty="0" err="1"/>
              <a:t>Short</a:t>
            </a:r>
            <a:r>
              <a:rPr lang="sk-SK" sz="2400" b="1" dirty="0"/>
              <a:t> </a:t>
            </a:r>
            <a:r>
              <a:rPr lang="sk-SK" sz="2400" b="1" dirty="0" err="1"/>
              <a:t>description</a:t>
            </a:r>
            <a:r>
              <a:rPr lang="sk-SK" sz="2400" b="1" dirty="0"/>
              <a:t> </a:t>
            </a:r>
            <a:r>
              <a:rPr lang="sk-SK" sz="2400" b="1" dirty="0" err="1"/>
              <a:t>of</a:t>
            </a:r>
            <a:r>
              <a:rPr lang="sk-SK" sz="2400" b="1" dirty="0"/>
              <a:t> </a:t>
            </a:r>
            <a:r>
              <a:rPr lang="sk-SK" sz="2400" b="1" dirty="0" err="1"/>
              <a:t>the</a:t>
            </a:r>
            <a:r>
              <a:rPr lang="sk-SK" sz="2400" b="1" dirty="0"/>
              <a:t> </a:t>
            </a:r>
            <a:r>
              <a:rPr lang="sk-SK" sz="2400" b="1" dirty="0" err="1"/>
              <a:t>micromodule</a:t>
            </a:r>
            <a:r>
              <a:rPr lang="sk-SK" sz="2400" b="1" dirty="0"/>
              <a:t>:</a:t>
            </a:r>
          </a:p>
          <a:p>
            <a:pPr marL="0" indent="0" algn="just">
              <a:buNone/>
            </a:pPr>
            <a:r>
              <a:rPr lang="sk-SK" sz="2400" b="1" dirty="0" err="1"/>
              <a:t>Title</a:t>
            </a:r>
            <a:r>
              <a:rPr lang="sk-SK" sz="2400" b="1" dirty="0"/>
              <a:t>: </a:t>
            </a:r>
            <a:r>
              <a:rPr lang="sk-SK" sz="2400" b="1" dirty="0" err="1"/>
              <a:t>Inclusive</a:t>
            </a:r>
            <a:r>
              <a:rPr lang="sk-SK" sz="2400" b="1" dirty="0"/>
              <a:t> </a:t>
            </a:r>
            <a:r>
              <a:rPr lang="sk-SK" sz="2400" b="1" dirty="0" err="1"/>
              <a:t>primary</a:t>
            </a:r>
            <a:r>
              <a:rPr lang="sk-SK" sz="2400" b="1" dirty="0"/>
              <a:t> </a:t>
            </a:r>
            <a:r>
              <a:rPr lang="sk-SK" sz="2400" b="1" dirty="0" err="1"/>
              <a:t>physical</a:t>
            </a:r>
            <a:r>
              <a:rPr lang="sk-SK" sz="2400" b="1" dirty="0"/>
              <a:t> </a:t>
            </a:r>
            <a:r>
              <a:rPr lang="sk-SK" sz="2400" b="1" dirty="0" err="1"/>
              <a:t>education</a:t>
            </a:r>
            <a:r>
              <a:rPr lang="sk-SK" sz="2400" b="1" dirty="0"/>
              <a:t> and </a:t>
            </a:r>
            <a:r>
              <a:rPr lang="sk-SK" sz="2400" b="1" dirty="0" err="1"/>
              <a:t>its</a:t>
            </a:r>
            <a:r>
              <a:rPr lang="sk-SK" sz="2400" b="1" dirty="0"/>
              <a:t> </a:t>
            </a:r>
            <a:r>
              <a:rPr lang="sk-SK" sz="2400" b="1" dirty="0" err="1"/>
              <a:t>implementation</a:t>
            </a:r>
            <a:endParaRPr lang="sk-SK" sz="2400" b="1" dirty="0"/>
          </a:p>
          <a:p>
            <a:pPr marL="0" indent="0" algn="just">
              <a:buNone/>
            </a:pPr>
            <a:endParaRPr lang="sk-SK" sz="2400" b="1" dirty="0"/>
          </a:p>
          <a:p>
            <a:pPr algn="just"/>
            <a:r>
              <a:rPr lang="sk-SK" sz="2400" dirty="0"/>
              <a:t>In </a:t>
            </a:r>
            <a:r>
              <a:rPr lang="sk-SK" sz="2400" dirty="0" err="1"/>
              <a:t>this</a:t>
            </a:r>
            <a:r>
              <a:rPr lang="sk-SK" sz="2400" dirty="0"/>
              <a:t> </a:t>
            </a:r>
            <a:r>
              <a:rPr lang="sk-SK" sz="2400" dirty="0" err="1"/>
              <a:t>micromodule</a:t>
            </a:r>
            <a:r>
              <a:rPr lang="sk-SK" sz="2400" dirty="0"/>
              <a:t> t</a:t>
            </a:r>
            <a:r>
              <a:rPr lang="en-US" sz="2400" dirty="0"/>
              <a:t>he student</a:t>
            </a:r>
            <a:r>
              <a:rPr lang="sk-SK" sz="2400" dirty="0"/>
              <a:t>s</a:t>
            </a:r>
            <a:r>
              <a:rPr lang="en-US" sz="2400" dirty="0"/>
              <a:t> will especially get information on teaching methods and strategies in PE with the focus on inclusive physical education. The practical activities will help the student with the demonstration of the inclusive PE practice.</a:t>
            </a:r>
            <a:endParaRPr lang="sk-SK" sz="2400" dirty="0"/>
          </a:p>
          <a:p>
            <a:pPr algn="just"/>
            <a:r>
              <a:rPr lang="en-US" sz="2400" dirty="0"/>
              <a:t>Theory classroom (1 hour) + practical in sports hall (1 hour)</a:t>
            </a:r>
            <a:endParaRPr lang="sk-SK" sz="2400" dirty="0"/>
          </a:p>
          <a:p>
            <a:pPr algn="just"/>
            <a:endParaRPr lang="sk-SK" sz="2400" dirty="0"/>
          </a:p>
          <a:p>
            <a:pPr marL="0" indent="0" algn="just">
              <a:buNone/>
            </a:pPr>
            <a:endParaRPr lang="sk-SK" sz="2400" dirty="0"/>
          </a:p>
          <a:p>
            <a:pPr marL="0" indent="0" algn="just">
              <a:buNone/>
            </a:pPr>
            <a:endParaRPr lang="en-GB" sz="2400" dirty="0"/>
          </a:p>
        </p:txBody>
      </p:sp>
      <p:sp>
        <p:nvSpPr>
          <p:cNvPr id="10" name="Zástupný symbol pro obsah 9"/>
          <p:cNvSpPr>
            <a:spLocks noGrp="1"/>
          </p:cNvSpPr>
          <p:nvPr>
            <p:ph sz="quarter" idx="4"/>
          </p:nvPr>
        </p:nvSpPr>
        <p:spPr>
          <a:xfrm>
            <a:off x="559300" y="1413165"/>
            <a:ext cx="5183188" cy="4554826"/>
          </a:xfrm>
        </p:spPr>
        <p:txBody>
          <a:bodyPr>
            <a:normAutofit lnSpcReduction="10000"/>
          </a:bodyPr>
          <a:lstStyle/>
          <a:p>
            <a:pPr marL="0" indent="0" algn="just">
              <a:buNone/>
            </a:pPr>
            <a:r>
              <a:rPr lang="sk-SK" sz="2400" b="1" dirty="0" err="1"/>
              <a:t>Short</a:t>
            </a:r>
            <a:r>
              <a:rPr lang="sk-SK" sz="2400" b="1" dirty="0"/>
              <a:t> </a:t>
            </a:r>
            <a:r>
              <a:rPr lang="sk-SK" sz="2400" b="1" dirty="0" err="1"/>
              <a:t>description</a:t>
            </a:r>
            <a:r>
              <a:rPr lang="sk-SK" sz="2400" b="1" dirty="0"/>
              <a:t> </a:t>
            </a:r>
            <a:r>
              <a:rPr lang="sk-SK" sz="2400" b="1" dirty="0" err="1"/>
              <a:t>of</a:t>
            </a:r>
            <a:r>
              <a:rPr lang="sk-SK" sz="2400" b="1" dirty="0"/>
              <a:t> </a:t>
            </a:r>
            <a:r>
              <a:rPr lang="sk-SK" sz="2400" b="1" dirty="0" err="1"/>
              <a:t>the</a:t>
            </a:r>
            <a:r>
              <a:rPr lang="sk-SK" sz="2400" b="1" dirty="0"/>
              <a:t> module:</a:t>
            </a:r>
          </a:p>
          <a:p>
            <a:pPr marL="0" indent="0" algn="just">
              <a:buNone/>
            </a:pPr>
            <a:r>
              <a:rPr lang="sk-SK" sz="2400" b="1" dirty="0" err="1"/>
              <a:t>Title</a:t>
            </a:r>
            <a:r>
              <a:rPr lang="sk-SK" sz="2400" b="1" dirty="0"/>
              <a:t>: </a:t>
            </a:r>
            <a:r>
              <a:rPr lang="sk-SK" sz="2400" b="1" dirty="0" err="1"/>
              <a:t>Physical</a:t>
            </a:r>
            <a:r>
              <a:rPr lang="sk-SK" sz="2400" b="1" dirty="0"/>
              <a:t> and </a:t>
            </a:r>
            <a:r>
              <a:rPr lang="sk-SK" sz="2400" b="1" dirty="0" err="1"/>
              <a:t>Health</a:t>
            </a:r>
            <a:r>
              <a:rPr lang="sk-SK" sz="2400" b="1" dirty="0"/>
              <a:t> </a:t>
            </a:r>
            <a:r>
              <a:rPr lang="sk-SK" sz="2400" b="1" dirty="0" err="1"/>
              <a:t>Education</a:t>
            </a:r>
            <a:endParaRPr lang="sk-SK" sz="2400" b="1" dirty="0"/>
          </a:p>
          <a:p>
            <a:pPr marL="0" indent="0" algn="just">
              <a:buNone/>
            </a:pPr>
            <a:endParaRPr lang="sk-SK" sz="2400" b="1" dirty="0"/>
          </a:p>
          <a:p>
            <a:pPr algn="just"/>
            <a:r>
              <a:rPr lang="en-US" sz="2400" dirty="0" err="1">
                <a:solidFill>
                  <a:prstClr val="black"/>
                </a:solidFill>
              </a:rPr>
              <a:t>Th</a:t>
            </a:r>
            <a:r>
              <a:rPr lang="sk-SK" sz="2400" dirty="0">
                <a:solidFill>
                  <a:prstClr val="black"/>
                </a:solidFill>
              </a:rPr>
              <a:t>e </a:t>
            </a:r>
            <a:r>
              <a:rPr lang="sk-SK" sz="2400" dirty="0" err="1">
                <a:solidFill>
                  <a:prstClr val="black"/>
                </a:solidFill>
              </a:rPr>
              <a:t>full</a:t>
            </a:r>
            <a:r>
              <a:rPr lang="en-US" sz="2400" dirty="0">
                <a:solidFill>
                  <a:prstClr val="black"/>
                </a:solidFill>
              </a:rPr>
              <a:t> module is focused on a complex understanding of quality physical education in primary schools and its implementation</a:t>
            </a:r>
            <a:r>
              <a:rPr lang="sk-SK" sz="2400" dirty="0">
                <a:solidFill>
                  <a:prstClr val="black"/>
                </a:solidFill>
              </a:rPr>
              <a:t>.</a:t>
            </a:r>
          </a:p>
          <a:p>
            <a:pPr algn="just"/>
            <a:r>
              <a:rPr lang="sk-SK" sz="2400" dirty="0" err="1">
                <a:solidFill>
                  <a:prstClr val="black"/>
                </a:solidFill>
              </a:rPr>
              <a:t>It</a:t>
            </a:r>
            <a:r>
              <a:rPr lang="sk-SK" sz="2400" dirty="0">
                <a:solidFill>
                  <a:prstClr val="black"/>
                </a:solidFill>
              </a:rPr>
              <a:t> </a:t>
            </a:r>
            <a:r>
              <a:rPr lang="sk-SK" sz="2400" dirty="0" err="1">
                <a:solidFill>
                  <a:prstClr val="black"/>
                </a:solidFill>
              </a:rPr>
              <a:t>is</a:t>
            </a:r>
            <a:r>
              <a:rPr lang="sk-SK" sz="2400" dirty="0">
                <a:solidFill>
                  <a:prstClr val="black"/>
                </a:solidFill>
              </a:rPr>
              <a:t> </a:t>
            </a:r>
            <a:r>
              <a:rPr lang="sk-SK" sz="2400" dirty="0" err="1">
                <a:solidFill>
                  <a:prstClr val="black"/>
                </a:solidFill>
              </a:rPr>
              <a:t>taught</a:t>
            </a:r>
            <a:r>
              <a:rPr lang="sk-SK" sz="2400" dirty="0">
                <a:solidFill>
                  <a:prstClr val="black"/>
                </a:solidFill>
              </a:rPr>
              <a:t> in </a:t>
            </a:r>
            <a:r>
              <a:rPr lang="sk-SK" sz="2400" dirty="0" err="1">
                <a:solidFill>
                  <a:prstClr val="black"/>
                </a:solidFill>
              </a:rPr>
              <a:t>the</a:t>
            </a:r>
            <a:r>
              <a:rPr lang="sk-SK" sz="2400" dirty="0">
                <a:solidFill>
                  <a:prstClr val="black"/>
                </a:solidFill>
              </a:rPr>
              <a:t> 1</a:t>
            </a:r>
            <a:r>
              <a:rPr lang="sk-SK" sz="2400" baseline="30000" dirty="0">
                <a:solidFill>
                  <a:prstClr val="black"/>
                </a:solidFill>
              </a:rPr>
              <a:t>st</a:t>
            </a:r>
            <a:r>
              <a:rPr lang="sk-SK" sz="2400" dirty="0">
                <a:solidFill>
                  <a:prstClr val="black"/>
                </a:solidFill>
              </a:rPr>
              <a:t> semester </a:t>
            </a:r>
            <a:r>
              <a:rPr lang="sk-SK" sz="2400" dirty="0" err="1">
                <a:solidFill>
                  <a:prstClr val="black"/>
                </a:solidFill>
              </a:rPr>
              <a:t>of</a:t>
            </a:r>
            <a:r>
              <a:rPr lang="sk-SK" sz="2400" dirty="0">
                <a:solidFill>
                  <a:prstClr val="black"/>
                </a:solidFill>
              </a:rPr>
              <a:t> </a:t>
            </a:r>
            <a:r>
              <a:rPr lang="sk-SK" sz="2400" dirty="0" err="1">
                <a:solidFill>
                  <a:prstClr val="black"/>
                </a:solidFill>
              </a:rPr>
              <a:t>the</a:t>
            </a:r>
            <a:r>
              <a:rPr lang="sk-SK" sz="2400" dirty="0">
                <a:solidFill>
                  <a:prstClr val="black"/>
                </a:solidFill>
              </a:rPr>
              <a:t> </a:t>
            </a:r>
            <a:r>
              <a:rPr lang="sk-SK" sz="2400" dirty="0" err="1">
                <a:solidFill>
                  <a:prstClr val="black"/>
                </a:solidFill>
              </a:rPr>
              <a:t>Master</a:t>
            </a:r>
            <a:r>
              <a:rPr lang="sk-SK" sz="2400" dirty="0">
                <a:solidFill>
                  <a:prstClr val="black"/>
                </a:solidFill>
              </a:rPr>
              <a:t> study</a:t>
            </a:r>
          </a:p>
          <a:p>
            <a:pPr algn="just"/>
            <a:r>
              <a:rPr lang="sk-SK" sz="2400" dirty="0" err="1">
                <a:solidFill>
                  <a:prstClr val="black"/>
                </a:solidFill>
              </a:rPr>
              <a:t>Theory</a:t>
            </a:r>
            <a:r>
              <a:rPr lang="sk-SK" sz="2400" dirty="0">
                <a:solidFill>
                  <a:prstClr val="black"/>
                </a:solidFill>
              </a:rPr>
              <a:t> 2 </a:t>
            </a:r>
            <a:r>
              <a:rPr lang="sk-SK" sz="2400" dirty="0" err="1">
                <a:solidFill>
                  <a:prstClr val="black"/>
                </a:solidFill>
              </a:rPr>
              <a:t>hours</a:t>
            </a:r>
            <a:r>
              <a:rPr lang="sk-SK" sz="2400" dirty="0">
                <a:solidFill>
                  <a:prstClr val="black"/>
                </a:solidFill>
              </a:rPr>
              <a:t>/</a:t>
            </a:r>
            <a:r>
              <a:rPr lang="sk-SK" sz="2400" dirty="0" err="1">
                <a:solidFill>
                  <a:prstClr val="black"/>
                </a:solidFill>
              </a:rPr>
              <a:t>week</a:t>
            </a:r>
            <a:endParaRPr lang="sk-SK" sz="2400" dirty="0">
              <a:solidFill>
                <a:prstClr val="black"/>
              </a:solidFill>
            </a:endParaRPr>
          </a:p>
          <a:p>
            <a:pPr algn="just"/>
            <a:r>
              <a:rPr lang="sk-SK" sz="2400" dirty="0" err="1">
                <a:solidFill>
                  <a:prstClr val="black"/>
                </a:solidFill>
              </a:rPr>
              <a:t>Practice</a:t>
            </a:r>
            <a:r>
              <a:rPr lang="sk-SK" sz="2400" dirty="0">
                <a:solidFill>
                  <a:prstClr val="black"/>
                </a:solidFill>
              </a:rPr>
              <a:t> in </a:t>
            </a:r>
            <a:r>
              <a:rPr lang="sk-SK" sz="2400" dirty="0" err="1">
                <a:solidFill>
                  <a:prstClr val="black"/>
                </a:solidFill>
              </a:rPr>
              <a:t>gym</a:t>
            </a:r>
            <a:r>
              <a:rPr lang="sk-SK" sz="2400" dirty="0">
                <a:solidFill>
                  <a:prstClr val="black"/>
                </a:solidFill>
              </a:rPr>
              <a:t> 1hour/week</a:t>
            </a:r>
          </a:p>
          <a:p>
            <a:pPr algn="just"/>
            <a:r>
              <a:rPr lang="sk-SK" sz="2400" dirty="0" err="1">
                <a:solidFill>
                  <a:prstClr val="black"/>
                </a:solidFill>
              </a:rPr>
              <a:t>Practice</a:t>
            </a:r>
            <a:r>
              <a:rPr lang="sk-SK" sz="2400" dirty="0">
                <a:solidFill>
                  <a:prstClr val="black"/>
                </a:solidFill>
              </a:rPr>
              <a:t> in </a:t>
            </a:r>
            <a:r>
              <a:rPr lang="sk-SK" sz="2400" dirty="0" err="1">
                <a:solidFill>
                  <a:prstClr val="black"/>
                </a:solidFill>
              </a:rPr>
              <a:t>schools</a:t>
            </a:r>
            <a:r>
              <a:rPr lang="sk-SK" sz="2400" dirty="0">
                <a:solidFill>
                  <a:prstClr val="black"/>
                </a:solidFill>
              </a:rPr>
              <a:t> 1hour/week</a:t>
            </a:r>
            <a:endParaRPr lang="sk-SK"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pic>
        <p:nvPicPr>
          <p:cNvPr id="17" name="Picture 16" descr="C:\Users\claude.scheuer\Dropbox\Uni DIPPE\PMI\Logos\EUPEA.jpg">
            <a:extLst>
              <a:ext uri="{FF2B5EF4-FFF2-40B4-BE49-F238E27FC236}">
                <a16:creationId xmlns:a16="http://schemas.microsoft.com/office/drawing/2014/main" id="{6867133F-5763-4E5E-AA0A-B181AE98BA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CD1D30F3-E6A1-4322-AC3A-04742AD2C7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029B34E1-7FC7-418A-A126-85B0A2CE88A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974979D0-4710-43D5-83DD-4F6718D201C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696051A9-0F70-4309-A034-7D9BD240D9C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DB1EFCA1-EAA1-47A4-AAE4-54B737FFF00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24" name="Picture 23">
            <a:extLst>
              <a:ext uri="{FF2B5EF4-FFF2-40B4-BE49-F238E27FC236}">
                <a16:creationId xmlns:a16="http://schemas.microsoft.com/office/drawing/2014/main" id="{48F3B853-9901-454A-89CE-1437DEC7E7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4" name="Picture 13">
            <a:extLst>
              <a:ext uri="{FF2B5EF4-FFF2-40B4-BE49-F238E27FC236}">
                <a16:creationId xmlns:a16="http://schemas.microsoft.com/office/drawing/2014/main" id="{87D25C7A-BE54-4E62-89DD-B36085FD504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09887" y="105800"/>
            <a:ext cx="3363478" cy="1271558"/>
          </a:xfrm>
          <a:prstGeom prst="rect">
            <a:avLst/>
          </a:prstGeom>
        </p:spPr>
      </p:pic>
    </p:spTree>
    <p:extLst>
      <p:ext uri="{BB962C8B-B14F-4D97-AF65-F5344CB8AC3E}">
        <p14:creationId xmlns:p14="http://schemas.microsoft.com/office/powerpoint/2010/main" val="45916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F0C671E-87B6-4F3E-A123-37A94BE58FBE}"/>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aturation sat="50000"/>
                    </a14:imgEffect>
                  </a14:imgLayer>
                </a14:imgProps>
              </a:ext>
              <a:ext uri="{28A0092B-C50C-407E-A947-70E740481C1C}">
                <a14:useLocalDpi xmlns:a14="http://schemas.microsoft.com/office/drawing/2010/main" val="0"/>
              </a:ext>
            </a:extLst>
          </a:blip>
          <a:stretch>
            <a:fillRect/>
          </a:stretch>
        </p:blipFill>
        <p:spPr>
          <a:xfrm>
            <a:off x="798065" y="-212"/>
            <a:ext cx="10555737" cy="6858212"/>
          </a:xfrm>
          <a:prstGeom prst="rect">
            <a:avLst/>
          </a:prstGeom>
        </p:spPr>
      </p:pic>
      <p:sp>
        <p:nvSpPr>
          <p:cNvPr id="2" name="Title 1"/>
          <p:cNvSpPr>
            <a:spLocks noGrp="1"/>
          </p:cNvSpPr>
          <p:nvPr>
            <p:ph type="title"/>
          </p:nvPr>
        </p:nvSpPr>
        <p:spPr>
          <a:xfrm>
            <a:off x="838201" y="365129"/>
            <a:ext cx="7984066" cy="1325563"/>
          </a:xfrm>
        </p:spPr>
        <p:txBody>
          <a:bodyPr/>
          <a:lstStyle/>
          <a:p>
            <a:r>
              <a:rPr lang="sk-SK" b="1" dirty="0" err="1"/>
              <a:t>Introduction</a:t>
            </a:r>
            <a:endParaRPr lang="en-GB" b="1"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sp>
        <p:nvSpPr>
          <p:cNvPr id="11" name="Content Placeholder 10"/>
          <p:cNvSpPr>
            <a:spLocks noGrp="1"/>
          </p:cNvSpPr>
          <p:nvPr>
            <p:ph idx="1"/>
          </p:nvPr>
        </p:nvSpPr>
        <p:spPr/>
        <p:txBody>
          <a:bodyPr/>
          <a:lstStyle/>
          <a:p>
            <a:pPr algn="just"/>
            <a:r>
              <a:rPr lang="sk-SK" dirty="0" err="1"/>
              <a:t>This</a:t>
            </a:r>
            <a:r>
              <a:rPr lang="sk-SK" dirty="0"/>
              <a:t> </a:t>
            </a:r>
            <a:r>
              <a:rPr lang="sk-SK" dirty="0" err="1"/>
              <a:t>micromodule</a:t>
            </a:r>
            <a:r>
              <a:rPr lang="sk-SK" dirty="0"/>
              <a:t> </a:t>
            </a:r>
            <a:r>
              <a:rPr lang="sk-SK" dirty="0" err="1"/>
              <a:t>is</a:t>
            </a:r>
            <a:r>
              <a:rPr lang="sk-SK" dirty="0"/>
              <a:t> </a:t>
            </a:r>
            <a:r>
              <a:rPr lang="sk-SK" dirty="0" err="1"/>
              <a:t>based</a:t>
            </a:r>
            <a:r>
              <a:rPr lang="sk-SK" dirty="0"/>
              <a:t> on a </a:t>
            </a:r>
            <a:r>
              <a:rPr lang="sk-SK" dirty="0" err="1"/>
              <a:t>previous</a:t>
            </a:r>
            <a:r>
              <a:rPr lang="sk-SK" dirty="0"/>
              <a:t> </a:t>
            </a:r>
            <a:r>
              <a:rPr lang="sk-SK" dirty="0" err="1"/>
              <a:t>Erasmus</a:t>
            </a:r>
            <a:r>
              <a:rPr lang="en-GB" dirty="0"/>
              <a:t>+ project called </a:t>
            </a:r>
            <a:r>
              <a:rPr lang="sk-SK" dirty="0"/>
              <a:t>„</a:t>
            </a:r>
            <a:r>
              <a:rPr lang="en-US" dirty="0"/>
              <a:t>Disentangling Inclusion in Primary Physical Education (DIPPE)</a:t>
            </a:r>
            <a:r>
              <a:rPr lang="sk-SK" dirty="0"/>
              <a:t>“ </a:t>
            </a:r>
          </a:p>
          <a:p>
            <a:pPr algn="just"/>
            <a:r>
              <a:rPr lang="sk-SK" dirty="0" err="1"/>
              <a:t>The</a:t>
            </a:r>
            <a:r>
              <a:rPr lang="sk-SK" dirty="0"/>
              <a:t> </a:t>
            </a:r>
            <a:r>
              <a:rPr lang="sk-SK" dirty="0" err="1"/>
              <a:t>aim</a:t>
            </a:r>
            <a:r>
              <a:rPr lang="sk-SK" dirty="0"/>
              <a:t> </a:t>
            </a:r>
            <a:r>
              <a:rPr lang="sk-SK" dirty="0" err="1"/>
              <a:t>of</a:t>
            </a:r>
            <a:r>
              <a:rPr lang="sk-SK" dirty="0"/>
              <a:t> </a:t>
            </a:r>
            <a:r>
              <a:rPr lang="sk-SK" dirty="0" err="1"/>
              <a:t>the</a:t>
            </a:r>
            <a:r>
              <a:rPr lang="sk-SK" dirty="0"/>
              <a:t> DIPPE </a:t>
            </a:r>
            <a:r>
              <a:rPr lang="sk-SK" dirty="0" err="1"/>
              <a:t>project</a:t>
            </a:r>
            <a:r>
              <a:rPr lang="sk-SK" dirty="0"/>
              <a:t> </a:t>
            </a:r>
            <a:r>
              <a:rPr lang="sk-SK" dirty="0" err="1"/>
              <a:t>was</a:t>
            </a:r>
            <a:r>
              <a:rPr lang="sk-SK" dirty="0"/>
              <a:t> </a:t>
            </a:r>
            <a:r>
              <a:rPr lang="en-US" dirty="0"/>
              <a:t>to create an online platform for primary school teachers (generalist and specialist) and primary student teachers to support inclusive practice within primary physical education</a:t>
            </a:r>
            <a:endParaRPr lang="sk-SK" dirty="0"/>
          </a:p>
          <a:p>
            <a:pPr algn="just"/>
            <a:r>
              <a:rPr lang="sk-SK" dirty="0" err="1"/>
              <a:t>The</a:t>
            </a:r>
            <a:r>
              <a:rPr lang="sk-SK" dirty="0"/>
              <a:t> </a:t>
            </a:r>
            <a:r>
              <a:rPr lang="sk-SK" dirty="0" err="1"/>
              <a:t>practical</a:t>
            </a:r>
            <a:r>
              <a:rPr lang="sk-SK" dirty="0"/>
              <a:t> </a:t>
            </a:r>
            <a:r>
              <a:rPr lang="sk-SK" dirty="0" err="1"/>
              <a:t>activities</a:t>
            </a:r>
            <a:r>
              <a:rPr lang="sk-SK" dirty="0"/>
              <a:t> </a:t>
            </a:r>
            <a:r>
              <a:rPr lang="sk-SK" dirty="0" err="1"/>
              <a:t>were</a:t>
            </a:r>
            <a:r>
              <a:rPr lang="sk-SK" dirty="0"/>
              <a:t> </a:t>
            </a:r>
            <a:r>
              <a:rPr lang="sk-SK" dirty="0" err="1"/>
              <a:t>also</a:t>
            </a:r>
            <a:r>
              <a:rPr lang="sk-SK" dirty="0"/>
              <a:t> </a:t>
            </a:r>
            <a:r>
              <a:rPr lang="sk-SK" dirty="0" err="1"/>
              <a:t>inspired</a:t>
            </a:r>
            <a:r>
              <a:rPr lang="sk-SK" dirty="0"/>
              <a:t> by </a:t>
            </a:r>
            <a:r>
              <a:rPr lang="sk-SK" dirty="0" err="1"/>
              <a:t>the</a:t>
            </a:r>
            <a:r>
              <a:rPr lang="sk-SK" dirty="0"/>
              <a:t> </a:t>
            </a:r>
            <a:r>
              <a:rPr lang="sk-SK" dirty="0" err="1"/>
              <a:t>Pestalozzi</a:t>
            </a:r>
            <a:r>
              <a:rPr lang="sk-SK" dirty="0"/>
              <a:t> </a:t>
            </a:r>
            <a:r>
              <a:rPr lang="sk-SK" dirty="0" err="1"/>
              <a:t>Programme</a:t>
            </a:r>
            <a:r>
              <a:rPr lang="sk-SK" dirty="0"/>
              <a:t> „</a:t>
            </a:r>
            <a:r>
              <a:rPr lang="sk-SK" dirty="0" err="1"/>
              <a:t>Physical</a:t>
            </a:r>
            <a:r>
              <a:rPr lang="sk-SK" dirty="0"/>
              <a:t> </a:t>
            </a:r>
            <a:r>
              <a:rPr lang="sk-SK" dirty="0" err="1"/>
              <a:t>education</a:t>
            </a:r>
            <a:r>
              <a:rPr lang="sk-SK" dirty="0"/>
              <a:t> and </a:t>
            </a:r>
            <a:r>
              <a:rPr lang="sk-SK" dirty="0" err="1"/>
              <a:t>sports</a:t>
            </a:r>
            <a:r>
              <a:rPr lang="sk-SK" dirty="0"/>
              <a:t> </a:t>
            </a:r>
            <a:r>
              <a:rPr lang="sk-SK" dirty="0" err="1"/>
              <a:t>for</a:t>
            </a:r>
            <a:r>
              <a:rPr lang="sk-SK" dirty="0"/>
              <a:t> </a:t>
            </a:r>
            <a:r>
              <a:rPr lang="sk-SK" dirty="0" err="1"/>
              <a:t>democracy</a:t>
            </a:r>
            <a:r>
              <a:rPr lang="sk-SK" dirty="0"/>
              <a:t> </a:t>
            </a:r>
            <a:r>
              <a:rPr lang="sk-SK" dirty="0" err="1"/>
              <a:t>and</a:t>
            </a:r>
            <a:r>
              <a:rPr lang="sk-SK" dirty="0"/>
              <a:t> </a:t>
            </a:r>
            <a:r>
              <a:rPr lang="sk-SK" dirty="0" err="1"/>
              <a:t>human</a:t>
            </a:r>
            <a:r>
              <a:rPr lang="sk-SK" dirty="0"/>
              <a:t> </a:t>
            </a:r>
            <a:r>
              <a:rPr lang="sk-SK" dirty="0" err="1"/>
              <a:t>rights</a:t>
            </a:r>
            <a:r>
              <a:rPr lang="sk-SK" dirty="0"/>
              <a:t>“ and Slovak </a:t>
            </a:r>
            <a:r>
              <a:rPr lang="sk-SK" dirty="0" err="1"/>
              <a:t>website</a:t>
            </a:r>
            <a:r>
              <a:rPr lang="sk-SK" dirty="0"/>
              <a:t> </a:t>
            </a:r>
            <a:r>
              <a:rPr lang="sk-SK" dirty="0" err="1"/>
              <a:t>for</a:t>
            </a:r>
            <a:r>
              <a:rPr lang="sk-SK" dirty="0"/>
              <a:t> PE </a:t>
            </a:r>
            <a:r>
              <a:rPr lang="sk-SK" dirty="0" err="1"/>
              <a:t>teachers</a:t>
            </a:r>
            <a:r>
              <a:rPr lang="sk-SK" dirty="0"/>
              <a:t> „</a:t>
            </a:r>
            <a:r>
              <a:rPr lang="sk-SK" dirty="0" err="1"/>
              <a:t>www.telocvikari.sk</a:t>
            </a:r>
            <a:r>
              <a:rPr lang="sk-SK" dirty="0"/>
              <a:t>“</a:t>
            </a:r>
          </a:p>
          <a:p>
            <a:pPr marL="0" indent="0" algn="just">
              <a:buNone/>
            </a:pPr>
            <a:endParaRPr lang="en-US" dirty="0"/>
          </a:p>
          <a:p>
            <a:endParaRPr lang="en-GB" dirty="0"/>
          </a:p>
        </p:txBody>
      </p:sp>
      <p:pic>
        <p:nvPicPr>
          <p:cNvPr id="17" name="Picture 16" descr="C:\Users\claude.scheuer\Dropbox\Uni DIPPE\PMI\Logos\EUPEA.jpg">
            <a:extLst>
              <a:ext uri="{FF2B5EF4-FFF2-40B4-BE49-F238E27FC236}">
                <a16:creationId xmlns:a16="http://schemas.microsoft.com/office/drawing/2014/main" id="{6867133F-5763-4E5E-AA0A-B181AE98BA8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CD1D30F3-E6A1-4322-AC3A-04742AD2C7C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029B34E1-7FC7-418A-A126-85B0A2CE88A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974979D0-4710-43D5-83DD-4F6718D201C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696051A9-0F70-4309-A034-7D9BD240D9C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DB1EFCA1-EAA1-47A4-AAE4-54B737FFF00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24" name="Picture 23">
            <a:extLst>
              <a:ext uri="{FF2B5EF4-FFF2-40B4-BE49-F238E27FC236}">
                <a16:creationId xmlns:a16="http://schemas.microsoft.com/office/drawing/2014/main" id="{48F3B853-9901-454A-89CE-1437DEC7E7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4" name="Picture 13">
            <a:extLst>
              <a:ext uri="{FF2B5EF4-FFF2-40B4-BE49-F238E27FC236}">
                <a16:creationId xmlns:a16="http://schemas.microsoft.com/office/drawing/2014/main" id="{87D25C7A-BE54-4E62-89DD-B36085FD504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spTree>
    <p:extLst>
      <p:ext uri="{BB962C8B-B14F-4D97-AF65-F5344CB8AC3E}">
        <p14:creationId xmlns:p14="http://schemas.microsoft.com/office/powerpoint/2010/main" val="315579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3343" y="6413102"/>
            <a:ext cx="2969102" cy="530358"/>
          </a:xfrm>
          <a:prstGeom prst="rect">
            <a:avLst/>
          </a:prstGeom>
        </p:spPr>
      </p:pic>
      <p:sp>
        <p:nvSpPr>
          <p:cNvPr id="8" name="Content Placeholder 4"/>
          <p:cNvSpPr txBox="1">
            <a:spLocks/>
          </p:cNvSpPr>
          <p:nvPr/>
        </p:nvSpPr>
        <p:spPr>
          <a:xfrm>
            <a:off x="671647" y="1644227"/>
            <a:ext cx="10207205" cy="4588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What does inclusion mean to you?</a:t>
            </a:r>
          </a:p>
          <a:p>
            <a:r>
              <a:rPr lang="en-GB" dirty="0"/>
              <a:t>‘Ask Us, Hear Us, Include Us!’</a:t>
            </a:r>
          </a:p>
          <a:p>
            <a:endParaRPr lang="en-GB"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062" y="2264140"/>
            <a:ext cx="7162801" cy="327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71647" y="6233163"/>
            <a:ext cx="8521700" cy="317459"/>
          </a:xfrm>
          <a:prstGeom prst="rect">
            <a:avLst/>
          </a:prstGeom>
          <a:noFill/>
        </p:spPr>
        <p:txBody>
          <a:bodyPr wrap="square" rtlCol="0">
            <a:spAutoFit/>
          </a:bodyPr>
          <a:lstStyle/>
          <a:p>
            <a:r>
              <a:rPr lang="en-GB" sz="1463" dirty="0">
                <a:hlinkClick r:id="rId5"/>
              </a:rPr>
              <a:t>Click here for the film</a:t>
            </a:r>
            <a:endParaRPr lang="en-GB" sz="1463" dirty="0"/>
          </a:p>
        </p:txBody>
      </p:sp>
      <p:pic>
        <p:nvPicPr>
          <p:cNvPr id="11" name="Picture 10"/>
          <p:cNvPicPr/>
          <p:nvPr/>
        </p:nvPicPr>
        <p:blipFill>
          <a:blip r:embed="rId6" cstate="print">
            <a:extLst>
              <a:ext uri="{28A0092B-C50C-407E-A947-70E740481C1C}">
                <a14:useLocalDpi xmlns:a14="http://schemas.microsoft.com/office/drawing/2010/main" val="0"/>
              </a:ext>
            </a:extLst>
          </a:blip>
          <a:stretch>
            <a:fillRect/>
          </a:stretch>
        </p:blipFill>
        <p:spPr>
          <a:xfrm>
            <a:off x="8746918" y="3243198"/>
            <a:ext cx="1318260" cy="984409"/>
          </a:xfrm>
          <a:prstGeom prst="rect">
            <a:avLst/>
          </a:prstGeom>
        </p:spPr>
      </p:pic>
      <p:pic>
        <p:nvPicPr>
          <p:cNvPr id="14" name="Picture 13">
            <a:extLst>
              <a:ext uri="{FF2B5EF4-FFF2-40B4-BE49-F238E27FC236}">
                <a16:creationId xmlns:a16="http://schemas.microsoft.com/office/drawing/2014/main" id="{87D25C7A-BE54-4E62-89DD-B36085FD50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sp>
        <p:nvSpPr>
          <p:cNvPr id="12" name="Title 1"/>
          <p:cNvSpPr txBox="1">
            <a:spLocks/>
          </p:cNvSpPr>
          <p:nvPr/>
        </p:nvSpPr>
        <p:spPr>
          <a:xfrm>
            <a:off x="838201" y="49415"/>
            <a:ext cx="798406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b="1" dirty="0" err="1"/>
              <a:t>Understanding</a:t>
            </a:r>
            <a:r>
              <a:rPr lang="sk-SK" b="1" dirty="0"/>
              <a:t> and </a:t>
            </a:r>
            <a:r>
              <a:rPr lang="sk-SK" b="1" dirty="0" err="1"/>
              <a:t>planning</a:t>
            </a:r>
            <a:r>
              <a:rPr lang="sk-SK" b="1" dirty="0"/>
              <a:t> </a:t>
            </a:r>
            <a:r>
              <a:rPr lang="sk-SK" b="1" dirty="0" err="1"/>
              <a:t>for</a:t>
            </a:r>
            <a:r>
              <a:rPr lang="sk-SK" b="1" dirty="0"/>
              <a:t> </a:t>
            </a:r>
            <a:r>
              <a:rPr lang="sk-SK" b="1" dirty="0" err="1"/>
              <a:t>inclusion</a:t>
            </a:r>
            <a:endParaRPr lang="en-GB" b="1" dirty="0"/>
          </a:p>
        </p:txBody>
      </p:sp>
    </p:spTree>
    <p:extLst>
      <p:ext uri="{BB962C8B-B14F-4D97-AF65-F5344CB8AC3E}">
        <p14:creationId xmlns:p14="http://schemas.microsoft.com/office/powerpoint/2010/main" val="918179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7" name="Picture 16" descr="C:\Users\claude.scheuer\Dropbox\Uni DIPPE\PMI\Logos\EUPEA.jpg">
            <a:extLst>
              <a:ext uri="{FF2B5EF4-FFF2-40B4-BE49-F238E27FC236}">
                <a16:creationId xmlns:a16="http://schemas.microsoft.com/office/drawing/2014/main" id="{BE588D11-88FB-42D9-B24D-E6807DD402A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7DD1FE36-594E-4038-AB15-985F7B3AEB3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951E405D-6E2E-44F4-9BC6-27C2ED7BF98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23212275-E420-4504-8EE8-510FA391460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5689CE9C-09E1-4488-95EC-B50C00C9CC7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70ADA296-3B41-49B7-BC00-8F148B5C5C6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15" name="Picture 14">
            <a:extLst>
              <a:ext uri="{FF2B5EF4-FFF2-40B4-BE49-F238E27FC236}">
                <a16:creationId xmlns:a16="http://schemas.microsoft.com/office/drawing/2014/main" id="{7D7537A7-4145-4466-866A-396EFD26A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sp>
        <p:nvSpPr>
          <p:cNvPr id="23" name="Content Placeholder 3"/>
          <p:cNvSpPr>
            <a:spLocks noGrp="1"/>
          </p:cNvSpPr>
          <p:nvPr>
            <p:ph sz="half" idx="1"/>
          </p:nvPr>
        </p:nvSpPr>
        <p:spPr>
          <a:xfrm>
            <a:off x="912095" y="1493116"/>
            <a:ext cx="9488489" cy="4351338"/>
          </a:xfrm>
        </p:spPr>
        <p:txBody>
          <a:bodyPr/>
          <a:lstStyle/>
          <a:p>
            <a:endParaRPr lang="en-GB" dirty="0"/>
          </a:p>
          <a:p>
            <a:endParaRPr lang="en-GB" dirty="0"/>
          </a:p>
        </p:txBody>
      </p:sp>
      <p:sp>
        <p:nvSpPr>
          <p:cNvPr id="14" name="Google Shape;111;p4"/>
          <p:cNvSpPr txBox="1">
            <a:spLocks/>
          </p:cNvSpPr>
          <p:nvPr/>
        </p:nvSpPr>
        <p:spPr>
          <a:xfrm>
            <a:off x="681037" y="1663685"/>
            <a:ext cx="10458017" cy="3998035"/>
          </a:xfrm>
          <a:prstGeom prst="rect">
            <a:avLst/>
          </a:prstGeom>
          <a:solidFill>
            <a:srgbClr val="00AAE5">
              <a:alpha val="49803"/>
            </a:srgbClr>
          </a:solidFill>
          <a:ln w="12700" cap="flat" cmpd="sng">
            <a:solidFill>
              <a:srgbClr val="00AAE5">
                <a:alpha val="49803"/>
              </a:srgbClr>
            </a:solidFill>
            <a:prstDash val="solid"/>
            <a:miter lim="800000"/>
            <a:headEnd type="none" w="sm" len="sm"/>
            <a:tailEnd type="none" w="sm" len="sm"/>
          </a:ln>
        </p:spPr>
        <p:txBody>
          <a:bodyPr spcFirstLastPara="1" vert="horz" wrap="square" lIns="74283" tIns="37131" rIns="74283" bIns="37131" rtlCol="0" anchor="ctr"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ysClr val="windowText" lastClr="000000"/>
                </a:solidFill>
                <a:effectLst/>
                <a:uLnTx/>
                <a:uFillTx/>
                <a:latin typeface="Calibri"/>
                <a:ea typeface="+mn-ea"/>
                <a:cs typeface="+mn-cs"/>
              </a:rPr>
              <a:t>Reflect on the themes of inclusion identified by the Young Ambassadors and discuss how they relate to your thinking: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solidFill>
                <a:sysClr val="windowText" lastClr="000000"/>
              </a:solidFill>
              <a:effectLst/>
              <a:uLnTx/>
              <a:uFillTx/>
              <a:latin typeface="Calibri"/>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a:ea typeface="+mn-ea"/>
                <a:cs typeface="+mn-cs"/>
              </a:rPr>
              <a:t>The need to be respected</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a:ea typeface="+mn-ea"/>
                <a:cs typeface="+mn-cs"/>
              </a:rPr>
              <a:t>Treated equally</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a:ea typeface="+mn-ea"/>
                <a:cs typeface="+mn-cs"/>
              </a:rPr>
              <a:t>Recognising Strengths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a:ea typeface="+mn-ea"/>
                <a:cs typeface="+mn-cs"/>
              </a:rPr>
              <a:t>Friendship and belonging</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a:ea typeface="+mn-ea"/>
                <a:cs typeface="+mn-cs"/>
              </a:rPr>
              <a:t>Positive attitudes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a:ea typeface="+mn-ea"/>
                <a:cs typeface="+mn-cs"/>
              </a:rPr>
              <a:t>Awareness of Additional Support Needs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1" u="none" strike="noStrike" kern="1200" cap="none" spc="0" normalizeH="0" baseline="0" noProof="0" dirty="0">
              <a:ln>
                <a:noFill/>
              </a:ln>
              <a:solidFill>
                <a:srgbClr val="0070C0"/>
              </a:solidFill>
              <a:effectLst/>
              <a:uLnTx/>
              <a:uFillTx/>
              <a:latin typeface="Calibri"/>
              <a:ea typeface="+mn-ea"/>
              <a:cs typeface="+mn-cs"/>
            </a:endParaRPr>
          </a:p>
        </p:txBody>
      </p:sp>
      <p:sp>
        <p:nvSpPr>
          <p:cNvPr id="16" name="Title 1"/>
          <p:cNvSpPr txBox="1">
            <a:spLocks/>
          </p:cNvSpPr>
          <p:nvPr/>
        </p:nvSpPr>
        <p:spPr>
          <a:xfrm>
            <a:off x="838200" y="245057"/>
            <a:ext cx="79840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k-SK" b="1" dirty="0" err="1"/>
              <a:t>Understanding</a:t>
            </a:r>
            <a:r>
              <a:rPr lang="sk-SK" b="1" dirty="0"/>
              <a:t> and </a:t>
            </a:r>
            <a:r>
              <a:rPr lang="sk-SK" b="1" dirty="0" err="1"/>
              <a:t>planning</a:t>
            </a:r>
            <a:r>
              <a:rPr lang="sk-SK" b="1" dirty="0"/>
              <a:t> </a:t>
            </a:r>
            <a:r>
              <a:rPr lang="sk-SK" b="1" dirty="0" err="1"/>
              <a:t>for</a:t>
            </a:r>
            <a:r>
              <a:rPr lang="sk-SK" b="1" dirty="0"/>
              <a:t> </a:t>
            </a:r>
            <a:r>
              <a:rPr lang="sk-SK" b="1" dirty="0" err="1"/>
              <a:t>inclusion</a:t>
            </a:r>
            <a:endParaRPr lang="en-GB" b="1" dirty="0"/>
          </a:p>
        </p:txBody>
      </p:sp>
    </p:spTree>
    <p:extLst>
      <p:ext uri="{BB962C8B-B14F-4D97-AF65-F5344CB8AC3E}">
        <p14:creationId xmlns:p14="http://schemas.microsoft.com/office/powerpoint/2010/main" val="6926829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984066" cy="1325563"/>
          </a:xfrm>
        </p:spPr>
        <p:txBody>
          <a:bodyPr/>
          <a:lstStyle/>
          <a:p>
            <a:r>
              <a:rPr lang="sk-SK" b="1" dirty="0" err="1"/>
              <a:t>Understanding</a:t>
            </a:r>
            <a:r>
              <a:rPr lang="sk-SK" b="1" dirty="0"/>
              <a:t> and </a:t>
            </a:r>
            <a:r>
              <a:rPr lang="sk-SK" b="1" dirty="0" err="1"/>
              <a:t>planning</a:t>
            </a:r>
            <a:r>
              <a:rPr lang="sk-SK" b="1" dirty="0"/>
              <a:t> </a:t>
            </a:r>
            <a:r>
              <a:rPr lang="sk-SK" b="1" dirty="0" err="1"/>
              <a:t>for</a:t>
            </a:r>
            <a:r>
              <a:rPr lang="sk-SK" b="1" dirty="0"/>
              <a:t> </a:t>
            </a:r>
            <a:r>
              <a:rPr lang="sk-SK" b="1" dirty="0" err="1"/>
              <a:t>inclusion</a:t>
            </a:r>
            <a:endParaRPr lang="en-GB"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sp>
        <p:nvSpPr>
          <p:cNvPr id="11" name="Content Placeholder 10"/>
          <p:cNvSpPr>
            <a:spLocks noGrp="1"/>
          </p:cNvSpPr>
          <p:nvPr>
            <p:ph idx="1"/>
          </p:nvPr>
        </p:nvSpPr>
        <p:spPr/>
        <p:txBody>
          <a:bodyPr>
            <a:normAutofit/>
          </a:bodyPr>
          <a:lstStyle/>
          <a:p>
            <a:pPr marL="0" indent="0">
              <a:buNone/>
            </a:pPr>
            <a:endParaRPr lang="en-US" dirty="0"/>
          </a:p>
          <a:p>
            <a:pPr algn="just"/>
            <a:r>
              <a:rPr lang="en-US" dirty="0"/>
              <a:t>A sense of belonging, which includes feeling respected, valued for who you are, feeling a level of supportive energy and commitment from others. This means that diversity is valued and promoted within learning communities. </a:t>
            </a:r>
          </a:p>
          <a:p>
            <a:pPr algn="just"/>
            <a:endParaRPr lang="en-US" dirty="0"/>
          </a:p>
          <a:p>
            <a:pPr algn="just"/>
            <a:r>
              <a:rPr lang="en-US" dirty="0"/>
              <a:t>Inclusion does not ensure inclusiveness, there is a need to </a:t>
            </a:r>
            <a:r>
              <a:rPr lang="en-US" dirty="0" err="1"/>
              <a:t>recognise</a:t>
            </a:r>
            <a:r>
              <a:rPr lang="en-US" dirty="0"/>
              <a:t> and respond to barriers that exclude which means that inclusion is an ongoing process and attitude which goes beyond simple integration. </a:t>
            </a:r>
          </a:p>
          <a:p>
            <a:endParaRPr lang="en-GB" dirty="0"/>
          </a:p>
        </p:txBody>
      </p:sp>
      <p:pic>
        <p:nvPicPr>
          <p:cNvPr id="17" name="Picture 16" descr="C:\Users\claude.scheuer\Dropbox\Uni DIPPE\PMI\Logos\EUPEA.jpg">
            <a:extLst>
              <a:ext uri="{FF2B5EF4-FFF2-40B4-BE49-F238E27FC236}">
                <a16:creationId xmlns:a16="http://schemas.microsoft.com/office/drawing/2014/main" id="{6867133F-5763-4E5E-AA0A-B181AE98BA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CD1D30F3-E6A1-4322-AC3A-04742AD2C7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029B34E1-7FC7-418A-A126-85B0A2CE88A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974979D0-4710-43D5-83DD-4F6718D201C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696051A9-0F70-4309-A034-7D9BD240D9C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DB1EFCA1-EAA1-47A4-AAE4-54B737FFF00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24" name="Picture 23">
            <a:extLst>
              <a:ext uri="{FF2B5EF4-FFF2-40B4-BE49-F238E27FC236}">
                <a16:creationId xmlns:a16="http://schemas.microsoft.com/office/drawing/2014/main" id="{48F3B853-9901-454A-89CE-1437DEC7E7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4" name="Picture 13">
            <a:extLst>
              <a:ext uri="{FF2B5EF4-FFF2-40B4-BE49-F238E27FC236}">
                <a16:creationId xmlns:a16="http://schemas.microsoft.com/office/drawing/2014/main" id="{87D25C7A-BE54-4E62-89DD-B36085FD504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spTree>
    <p:extLst>
      <p:ext uri="{BB962C8B-B14F-4D97-AF65-F5344CB8AC3E}">
        <p14:creationId xmlns:p14="http://schemas.microsoft.com/office/powerpoint/2010/main" val="106543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984066" cy="1325563"/>
          </a:xfrm>
        </p:spPr>
        <p:txBody>
          <a:bodyPr/>
          <a:lstStyle/>
          <a:p>
            <a:r>
              <a:rPr lang="sk-SK" b="1" dirty="0" err="1"/>
              <a:t>Understanding</a:t>
            </a:r>
            <a:r>
              <a:rPr lang="sk-SK" b="1" dirty="0"/>
              <a:t> and </a:t>
            </a:r>
            <a:r>
              <a:rPr lang="sk-SK" b="1" dirty="0" err="1"/>
              <a:t>planning</a:t>
            </a:r>
            <a:r>
              <a:rPr lang="sk-SK" b="1" dirty="0"/>
              <a:t> </a:t>
            </a:r>
            <a:r>
              <a:rPr lang="sk-SK" b="1" dirty="0" err="1"/>
              <a:t>for</a:t>
            </a:r>
            <a:r>
              <a:rPr lang="sk-SK" b="1" dirty="0"/>
              <a:t> </a:t>
            </a:r>
            <a:r>
              <a:rPr lang="sk-SK" b="1" dirty="0" err="1"/>
              <a:t>inclusion</a:t>
            </a:r>
            <a:endParaRPr lang="en-GB"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sp>
        <p:nvSpPr>
          <p:cNvPr id="11" name="Content Placeholder 10"/>
          <p:cNvSpPr>
            <a:spLocks noGrp="1"/>
          </p:cNvSpPr>
          <p:nvPr>
            <p:ph idx="1"/>
          </p:nvPr>
        </p:nvSpPr>
        <p:spPr/>
        <p:txBody>
          <a:bodyPr>
            <a:normAutofit fontScale="92500" lnSpcReduction="10000"/>
          </a:bodyPr>
          <a:lstStyle/>
          <a:p>
            <a:pPr marL="0" indent="0">
              <a:buNone/>
            </a:pPr>
            <a:endParaRPr lang="en-US" dirty="0"/>
          </a:p>
          <a:p>
            <a:r>
              <a:rPr lang="en-US" b="1" dirty="0"/>
              <a:t>Inclusive Education: A human right</a:t>
            </a:r>
          </a:p>
          <a:p>
            <a:endParaRPr lang="en-US" dirty="0"/>
          </a:p>
          <a:p>
            <a:r>
              <a:rPr lang="en-US" dirty="0"/>
              <a:t>Inclusive education for all learners is a right that has been increasingly </a:t>
            </a:r>
            <a:r>
              <a:rPr lang="en-US" dirty="0" err="1"/>
              <a:t>recognised</a:t>
            </a:r>
            <a:r>
              <a:rPr lang="en-US" dirty="0"/>
              <a:t> internationally in recent decades. </a:t>
            </a:r>
          </a:p>
          <a:p>
            <a:r>
              <a:rPr lang="en-US" dirty="0"/>
              <a:t>Legislation supporting inclusive education:</a:t>
            </a:r>
          </a:p>
          <a:p>
            <a:r>
              <a:rPr lang="en-US" dirty="0"/>
              <a:t>1948/1989 - United Nations Convention on the Rights of the Child</a:t>
            </a:r>
          </a:p>
          <a:p>
            <a:r>
              <a:rPr lang="en-US" dirty="0"/>
              <a:t>1978 /2015- The International Charter for Physical Education, Physical Activity and Sport (Sport Charter, UNESCO)</a:t>
            </a:r>
          </a:p>
          <a:p>
            <a:r>
              <a:rPr lang="en-US" dirty="0"/>
              <a:t>2006 - United Nations Convention on the Rights of Persons with Disabilities </a:t>
            </a:r>
          </a:p>
          <a:p>
            <a:endParaRPr lang="en-GB" dirty="0"/>
          </a:p>
        </p:txBody>
      </p:sp>
      <p:pic>
        <p:nvPicPr>
          <p:cNvPr id="17" name="Picture 16" descr="C:\Users\claude.scheuer\Dropbox\Uni DIPPE\PMI\Logos\EUPEA.jpg">
            <a:extLst>
              <a:ext uri="{FF2B5EF4-FFF2-40B4-BE49-F238E27FC236}">
                <a16:creationId xmlns:a16="http://schemas.microsoft.com/office/drawing/2014/main" id="{6867133F-5763-4E5E-AA0A-B181AE98BA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CD1D30F3-E6A1-4322-AC3A-04742AD2C7C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029B34E1-7FC7-418A-A126-85B0A2CE88A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974979D0-4710-43D5-83DD-4F6718D201C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696051A9-0F70-4309-A034-7D9BD240D9C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DB1EFCA1-EAA1-47A4-AAE4-54B737FFF00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24" name="Picture 23">
            <a:extLst>
              <a:ext uri="{FF2B5EF4-FFF2-40B4-BE49-F238E27FC236}">
                <a16:creationId xmlns:a16="http://schemas.microsoft.com/office/drawing/2014/main" id="{48F3B853-9901-454A-89CE-1437DEC7E7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4" name="Picture 13">
            <a:extLst>
              <a:ext uri="{FF2B5EF4-FFF2-40B4-BE49-F238E27FC236}">
                <a16:creationId xmlns:a16="http://schemas.microsoft.com/office/drawing/2014/main" id="{87D25C7A-BE54-4E62-89DD-B36085FD504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spTree>
    <p:extLst>
      <p:ext uri="{BB962C8B-B14F-4D97-AF65-F5344CB8AC3E}">
        <p14:creationId xmlns:p14="http://schemas.microsoft.com/office/powerpoint/2010/main" val="5115207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199" y="365129"/>
            <a:ext cx="8012502" cy="1325563"/>
          </a:xfrm>
        </p:spPr>
        <p:txBody>
          <a:bodyPr/>
          <a:lstStyle/>
          <a:p>
            <a:r>
              <a:rPr lang="sk-SK" b="1" dirty="0" err="1">
                <a:solidFill>
                  <a:prstClr val="black"/>
                </a:solidFill>
              </a:rPr>
              <a:t>Understanding</a:t>
            </a:r>
            <a:r>
              <a:rPr lang="sk-SK" b="1" dirty="0">
                <a:solidFill>
                  <a:prstClr val="black"/>
                </a:solidFill>
              </a:rPr>
              <a:t> and </a:t>
            </a:r>
            <a:r>
              <a:rPr lang="sk-SK" b="1" dirty="0" err="1">
                <a:solidFill>
                  <a:prstClr val="black"/>
                </a:solidFill>
              </a:rPr>
              <a:t>planning</a:t>
            </a:r>
            <a:r>
              <a:rPr lang="sk-SK" b="1" dirty="0">
                <a:solidFill>
                  <a:prstClr val="black"/>
                </a:solidFill>
              </a:rPr>
              <a:t> </a:t>
            </a:r>
            <a:r>
              <a:rPr lang="sk-SK" b="1" dirty="0" err="1">
                <a:solidFill>
                  <a:prstClr val="black"/>
                </a:solidFill>
              </a:rPr>
              <a:t>for</a:t>
            </a:r>
            <a:r>
              <a:rPr lang="sk-SK" b="1" dirty="0">
                <a:solidFill>
                  <a:prstClr val="black"/>
                </a:solidFill>
              </a:rPr>
              <a:t> </a:t>
            </a:r>
            <a:r>
              <a:rPr lang="sk-SK" b="1" dirty="0" err="1">
                <a:solidFill>
                  <a:prstClr val="black"/>
                </a:solidFill>
              </a:rPr>
              <a:t>inclusion</a:t>
            </a:r>
            <a:endParaRPr lang="fr-LU"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3209" y="6216312"/>
            <a:ext cx="2918790" cy="6416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5" y="6120582"/>
            <a:ext cx="823655" cy="737565"/>
          </a:xfrm>
          <a:prstGeom prst="rect">
            <a:avLst/>
          </a:prstGeom>
        </p:spPr>
      </p:pic>
      <p:pic>
        <p:nvPicPr>
          <p:cNvPr id="17" name="Picture 16" descr="C:\Users\claude.scheuer\Dropbox\Uni DIPPE\PMI\Logos\EUPEA.jpg">
            <a:extLst>
              <a:ext uri="{FF2B5EF4-FFF2-40B4-BE49-F238E27FC236}">
                <a16:creationId xmlns:a16="http://schemas.microsoft.com/office/drawing/2014/main" id="{BE588D11-88FB-42D9-B24D-E6807DD402A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0451" y="6356959"/>
            <a:ext cx="1026160" cy="317500"/>
          </a:xfrm>
          <a:prstGeom prst="rect">
            <a:avLst/>
          </a:prstGeom>
          <a:noFill/>
          <a:ln>
            <a:noFill/>
          </a:ln>
        </p:spPr>
      </p:pic>
      <p:pic>
        <p:nvPicPr>
          <p:cNvPr id="18" name="Picture 17">
            <a:extLst>
              <a:ext uri="{FF2B5EF4-FFF2-40B4-BE49-F238E27FC236}">
                <a16:creationId xmlns:a16="http://schemas.microsoft.com/office/drawing/2014/main" id="{7DD1FE36-594E-4038-AB15-985F7B3AEB3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1822" y="6357946"/>
            <a:ext cx="1838325" cy="351155"/>
          </a:xfrm>
          <a:prstGeom prst="rect">
            <a:avLst/>
          </a:prstGeom>
          <a:noFill/>
          <a:ln>
            <a:noFill/>
          </a:ln>
        </p:spPr>
      </p:pic>
      <p:pic>
        <p:nvPicPr>
          <p:cNvPr id="19" name="Picture 18">
            <a:extLst>
              <a:ext uri="{FF2B5EF4-FFF2-40B4-BE49-F238E27FC236}">
                <a16:creationId xmlns:a16="http://schemas.microsoft.com/office/drawing/2014/main" id="{951E405D-6E2E-44F4-9BC6-27C2ED7BF98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1761" y="6342653"/>
            <a:ext cx="403225" cy="357505"/>
          </a:xfrm>
          <a:prstGeom prst="rect">
            <a:avLst/>
          </a:prstGeom>
          <a:noFill/>
          <a:ln>
            <a:noFill/>
          </a:ln>
        </p:spPr>
      </p:pic>
      <p:pic>
        <p:nvPicPr>
          <p:cNvPr id="20" name="Picture 19">
            <a:extLst>
              <a:ext uri="{FF2B5EF4-FFF2-40B4-BE49-F238E27FC236}">
                <a16:creationId xmlns:a16="http://schemas.microsoft.com/office/drawing/2014/main" id="{23212275-E420-4504-8EE8-510FA391460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7982" y="6340052"/>
            <a:ext cx="335280" cy="365760"/>
          </a:xfrm>
          <a:prstGeom prst="rect">
            <a:avLst/>
          </a:prstGeom>
          <a:noFill/>
          <a:ln>
            <a:noFill/>
          </a:ln>
        </p:spPr>
      </p:pic>
      <p:pic>
        <p:nvPicPr>
          <p:cNvPr id="21" name="Picture 20">
            <a:extLst>
              <a:ext uri="{FF2B5EF4-FFF2-40B4-BE49-F238E27FC236}">
                <a16:creationId xmlns:a16="http://schemas.microsoft.com/office/drawing/2014/main" id="{5689CE9C-09E1-4488-95EC-B50C00C9CC7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2598" y="6362682"/>
            <a:ext cx="389890" cy="311785"/>
          </a:xfrm>
          <a:prstGeom prst="rect">
            <a:avLst/>
          </a:prstGeom>
          <a:noFill/>
          <a:ln>
            <a:noFill/>
          </a:ln>
        </p:spPr>
      </p:pic>
      <p:pic>
        <p:nvPicPr>
          <p:cNvPr id="22" name="Picture 21">
            <a:extLst>
              <a:ext uri="{FF2B5EF4-FFF2-40B4-BE49-F238E27FC236}">
                <a16:creationId xmlns:a16="http://schemas.microsoft.com/office/drawing/2014/main" id="{70ADA296-3B41-49B7-BC00-8F148B5C5C6F}"/>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7642" y="6347045"/>
            <a:ext cx="364490" cy="366395"/>
          </a:xfrm>
          <a:prstGeom prst="rect">
            <a:avLst/>
          </a:prstGeom>
          <a:noFill/>
          <a:ln>
            <a:noFill/>
          </a:ln>
        </p:spPr>
      </p:pic>
      <p:pic>
        <p:nvPicPr>
          <p:cNvPr id="15" name="Picture 14">
            <a:extLst>
              <a:ext uri="{FF2B5EF4-FFF2-40B4-BE49-F238E27FC236}">
                <a16:creationId xmlns:a16="http://schemas.microsoft.com/office/drawing/2014/main" id="{7D7537A7-4145-4466-866A-396EFD26A1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28521" y="392127"/>
            <a:ext cx="3363478" cy="1271558"/>
          </a:xfrm>
          <a:prstGeom prst="rect">
            <a:avLst/>
          </a:prstGeom>
        </p:spPr>
      </p:pic>
      <p:sp>
        <p:nvSpPr>
          <p:cNvPr id="23" name="Content Placeholder 3"/>
          <p:cNvSpPr>
            <a:spLocks noGrp="1"/>
          </p:cNvSpPr>
          <p:nvPr>
            <p:ph sz="half" idx="1"/>
          </p:nvPr>
        </p:nvSpPr>
        <p:spPr>
          <a:xfrm>
            <a:off x="838204" y="1864974"/>
            <a:ext cx="9488489" cy="4351338"/>
          </a:xfrm>
        </p:spPr>
        <p:txBody>
          <a:bodyPr/>
          <a:lstStyle/>
          <a:p>
            <a:pPr marL="0" lvl="0" indent="0">
              <a:buNone/>
            </a:pPr>
            <a:r>
              <a:rPr lang="en-GB" sz="2600" b="1" dirty="0">
                <a:solidFill>
                  <a:prstClr val="black"/>
                </a:solidFill>
              </a:rPr>
              <a:t>Inclusive Pedagogy - Actions</a:t>
            </a:r>
          </a:p>
          <a:p>
            <a:pPr lvl="0"/>
            <a:r>
              <a:rPr lang="en-GB" sz="2600" dirty="0">
                <a:solidFill>
                  <a:prstClr val="black"/>
                </a:solidFill>
              </a:rPr>
              <a:t>Person comes first.</a:t>
            </a:r>
          </a:p>
          <a:p>
            <a:pPr lvl="0"/>
            <a:r>
              <a:rPr lang="en-GB" sz="2600" dirty="0">
                <a:solidFill>
                  <a:prstClr val="black"/>
                </a:solidFill>
              </a:rPr>
              <a:t>Communication is key.</a:t>
            </a:r>
          </a:p>
          <a:p>
            <a:pPr lvl="0"/>
            <a:r>
              <a:rPr lang="en-GB" sz="2600" dirty="0">
                <a:solidFill>
                  <a:prstClr val="black"/>
                </a:solidFill>
              </a:rPr>
              <a:t>Privilege the importance of participation.</a:t>
            </a:r>
          </a:p>
          <a:p>
            <a:pPr lvl="0"/>
            <a:r>
              <a:rPr lang="en-GB" sz="2600" dirty="0">
                <a:solidFill>
                  <a:prstClr val="black"/>
                </a:solidFill>
              </a:rPr>
              <a:t>Make a range of differentiated options available, encouraging pupil choice.</a:t>
            </a:r>
          </a:p>
          <a:p>
            <a:pPr lvl="0"/>
            <a:r>
              <a:rPr lang="en-GB" sz="2600" dirty="0">
                <a:solidFill>
                  <a:prstClr val="black"/>
                </a:solidFill>
              </a:rPr>
              <a:t>Consider experience, and needs of all learners.</a:t>
            </a:r>
          </a:p>
          <a:p>
            <a:pPr lvl="0"/>
            <a:r>
              <a:rPr lang="en-GB" sz="2600" dirty="0">
                <a:solidFill>
                  <a:prstClr val="black"/>
                </a:solidFill>
              </a:rPr>
              <a:t>Pupil voice.</a:t>
            </a:r>
          </a:p>
          <a:p>
            <a:pPr marL="0" indent="0">
              <a:buNone/>
            </a:pPr>
            <a:endParaRPr lang="en-US" dirty="0"/>
          </a:p>
          <a:p>
            <a:endParaRPr lang="en-GB" dirty="0"/>
          </a:p>
        </p:txBody>
      </p:sp>
    </p:spTree>
    <p:extLst>
      <p:ext uri="{BB962C8B-B14F-4D97-AF65-F5344CB8AC3E}">
        <p14:creationId xmlns:p14="http://schemas.microsoft.com/office/powerpoint/2010/main" val="766358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1442</Words>
  <Application>Microsoft Office PowerPoint</Application>
  <PresentationFormat>Breitbild</PresentationFormat>
  <Paragraphs>125</Paragraphs>
  <Slides>18</Slides>
  <Notes>1</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18</vt:i4>
      </vt:variant>
    </vt:vector>
  </HeadingPairs>
  <TitlesOfParts>
    <vt:vector size="23" baseType="lpstr">
      <vt:lpstr>Arial</vt:lpstr>
      <vt:lpstr>Calibri</vt:lpstr>
      <vt:lpstr>Calibri Light</vt:lpstr>
      <vt:lpstr>Office Theme</vt:lpstr>
      <vt:lpstr>1_Office Theme</vt:lpstr>
      <vt:lpstr> Inclusive primary physical education and its implementation </vt:lpstr>
      <vt:lpstr>Introduction</vt:lpstr>
      <vt:lpstr>Introduction</vt:lpstr>
      <vt:lpstr>Introduction</vt:lpstr>
      <vt:lpstr>PowerPoint-Präsentation</vt:lpstr>
      <vt:lpstr>PowerPoint-Präsentation</vt:lpstr>
      <vt:lpstr>Understanding and planning for inclusion</vt:lpstr>
      <vt:lpstr>Understanding and planning for inclusion</vt:lpstr>
      <vt:lpstr>Understanding and planning for inclusion</vt:lpstr>
      <vt:lpstr>DIVERSITY</vt:lpstr>
      <vt:lpstr>Components of inclusive practice</vt:lpstr>
      <vt:lpstr>Examples of scenarios  (for more information please visit the website: www.dippe.lu)</vt:lpstr>
      <vt:lpstr>Chronic conditions Scenario 1- Roberta</vt:lpstr>
      <vt:lpstr>Including Roberta:</vt:lpstr>
      <vt:lpstr>Sensory conditions Including John:</vt:lpstr>
      <vt:lpstr>Including John:</vt:lpstr>
      <vt:lpstr>Let’s go to the gym to practice!</vt:lpstr>
      <vt:lpstr>Resources </vt:lpstr>
    </vt:vector>
  </TitlesOfParts>
  <Company>University of Luxembourg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Claude SCHEUER</dc:creator>
  <cp:lastModifiedBy>Alina Sarah LEMLING</cp:lastModifiedBy>
  <cp:revision>35</cp:revision>
  <dcterms:created xsi:type="dcterms:W3CDTF">2019-10-07T13:21:18Z</dcterms:created>
  <dcterms:modified xsi:type="dcterms:W3CDTF">2023-10-03T11:00:03Z</dcterms:modified>
</cp:coreProperties>
</file>