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9" r:id="rId3"/>
    <p:sldId id="651" r:id="rId4"/>
    <p:sldId id="660" r:id="rId5"/>
    <p:sldId id="661" r:id="rId6"/>
    <p:sldId id="261" r:id="rId7"/>
    <p:sldId id="263" r:id="rId8"/>
    <p:sldId id="662" r:id="rId9"/>
    <p:sldId id="652" r:id="rId10"/>
    <p:sldId id="650" r:id="rId11"/>
    <p:sldId id="649" r:id="rId12"/>
    <p:sldId id="656" r:id="rId13"/>
    <p:sldId id="655" r:id="rId14"/>
    <p:sldId id="653" r:id="rId15"/>
    <p:sldId id="654" r:id="rId16"/>
    <p:sldId id="65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68" autoAdjust="0"/>
    <p:restoredTop sz="68732"/>
  </p:normalViewPr>
  <p:slideViewPr>
    <p:cSldViewPr snapToGrid="0">
      <p:cViewPr varScale="1">
        <p:scale>
          <a:sx n="75" d="100"/>
          <a:sy n="75" d="100"/>
        </p:scale>
        <p:origin x="107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6CA8A9-CBAA-499B-9F62-A07FF66C888F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pt-PT"/>
        </a:p>
      </dgm:t>
    </dgm:pt>
    <dgm:pt modelId="{B1F896F0-2D5F-4BE6-912D-CCC9AAE5C2AD}">
      <dgm:prSet phldrT="[Texto]" phldr="1"/>
      <dgm:spPr/>
      <dgm:t>
        <a:bodyPr/>
        <a:lstStyle/>
        <a:p>
          <a:endParaRPr lang="pt-PT" dirty="0"/>
        </a:p>
      </dgm:t>
    </dgm:pt>
    <dgm:pt modelId="{9D961805-8824-4DEE-A998-7981F029CA70}" type="parTrans" cxnId="{7CEB6105-5DA2-4E61-B8D4-673F3722A49D}">
      <dgm:prSet/>
      <dgm:spPr/>
      <dgm:t>
        <a:bodyPr/>
        <a:lstStyle/>
        <a:p>
          <a:endParaRPr lang="pt-PT"/>
        </a:p>
      </dgm:t>
    </dgm:pt>
    <dgm:pt modelId="{8A3B095D-5444-444B-9B13-67C3064BC2B2}" type="sibTrans" cxnId="{7CEB6105-5DA2-4E61-B8D4-673F3722A49D}">
      <dgm:prSet/>
      <dgm:spPr/>
      <dgm:t>
        <a:bodyPr/>
        <a:lstStyle/>
        <a:p>
          <a:endParaRPr lang="pt-PT"/>
        </a:p>
      </dgm:t>
    </dgm:pt>
    <dgm:pt modelId="{2B3C3653-42E6-4278-938E-A1B63A38B07B}">
      <dgm:prSet phldrT="[Texto]" phldr="1"/>
      <dgm:spPr/>
      <dgm:t>
        <a:bodyPr/>
        <a:lstStyle/>
        <a:p>
          <a:endParaRPr lang="pt-PT" dirty="0"/>
        </a:p>
      </dgm:t>
    </dgm:pt>
    <dgm:pt modelId="{140174CE-3C6D-48A2-A18A-47A650ADC615}" type="parTrans" cxnId="{F09299D6-7829-4F6D-B881-876C2A9F00F4}">
      <dgm:prSet/>
      <dgm:spPr/>
      <dgm:t>
        <a:bodyPr/>
        <a:lstStyle/>
        <a:p>
          <a:endParaRPr lang="pt-PT"/>
        </a:p>
      </dgm:t>
    </dgm:pt>
    <dgm:pt modelId="{5F84FCA7-8132-4683-A97F-4450E39610D1}" type="sibTrans" cxnId="{F09299D6-7829-4F6D-B881-876C2A9F00F4}">
      <dgm:prSet/>
      <dgm:spPr/>
      <dgm:t>
        <a:bodyPr/>
        <a:lstStyle/>
        <a:p>
          <a:endParaRPr lang="pt-PT"/>
        </a:p>
      </dgm:t>
    </dgm:pt>
    <dgm:pt modelId="{10C96835-0A86-4D70-8B90-0DD2C8AB30F7}">
      <dgm:prSet phldrT="[Texto]" phldr="1"/>
      <dgm:spPr/>
      <dgm:t>
        <a:bodyPr/>
        <a:lstStyle/>
        <a:p>
          <a:endParaRPr lang="pt-PT" dirty="0"/>
        </a:p>
      </dgm:t>
    </dgm:pt>
    <dgm:pt modelId="{E0D061FC-6893-473C-B533-BF3A13565BC0}" type="sibTrans" cxnId="{A9292839-2B46-4A82-AEC0-BBA9CD7458F3}">
      <dgm:prSet/>
      <dgm:spPr/>
      <dgm:t>
        <a:bodyPr/>
        <a:lstStyle/>
        <a:p>
          <a:endParaRPr lang="pt-PT"/>
        </a:p>
      </dgm:t>
    </dgm:pt>
    <dgm:pt modelId="{1911B8A6-87D9-4A27-81BE-349E06FBA88A}" type="parTrans" cxnId="{A9292839-2B46-4A82-AEC0-BBA9CD7458F3}">
      <dgm:prSet/>
      <dgm:spPr/>
      <dgm:t>
        <a:bodyPr/>
        <a:lstStyle/>
        <a:p>
          <a:endParaRPr lang="pt-PT"/>
        </a:p>
      </dgm:t>
    </dgm:pt>
    <dgm:pt modelId="{59081955-9BD9-418C-97BF-FC6D9C1B4F76}" type="pres">
      <dgm:prSet presAssocID="{ED6CA8A9-CBAA-499B-9F62-A07FF66C888F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E3EDC6BE-88A6-4705-978A-121BCD21F919}" type="pres">
      <dgm:prSet presAssocID="{10C96835-0A86-4D70-8B90-0DD2C8AB30F7}" presName="Accent1" presStyleCnt="0"/>
      <dgm:spPr/>
    </dgm:pt>
    <dgm:pt modelId="{1807C083-C159-450C-B290-60A9708BE95F}" type="pres">
      <dgm:prSet presAssocID="{10C96835-0A86-4D70-8B90-0DD2C8AB30F7}" presName="Accent" presStyleLbl="node1" presStyleIdx="0" presStyleCnt="3"/>
      <dgm:spPr/>
    </dgm:pt>
    <dgm:pt modelId="{E6F0975C-F9AA-4D60-9023-CB9A9044B4E3}" type="pres">
      <dgm:prSet presAssocID="{10C96835-0A86-4D70-8B90-0DD2C8AB30F7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D0D1015C-3C54-4502-918D-DB2D0187439D}" type="pres">
      <dgm:prSet presAssocID="{B1F896F0-2D5F-4BE6-912D-CCC9AAE5C2AD}" presName="Accent2" presStyleCnt="0"/>
      <dgm:spPr/>
    </dgm:pt>
    <dgm:pt modelId="{6D66EA86-6DC6-4117-BE5C-B61A06927072}" type="pres">
      <dgm:prSet presAssocID="{B1F896F0-2D5F-4BE6-912D-CCC9AAE5C2AD}" presName="Accent" presStyleLbl="node1" presStyleIdx="1" presStyleCnt="3"/>
      <dgm:spPr/>
    </dgm:pt>
    <dgm:pt modelId="{C6B0ACF7-074A-48FF-9017-84A655C0A876}" type="pres">
      <dgm:prSet presAssocID="{B1F896F0-2D5F-4BE6-912D-CCC9AAE5C2AD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ADB59DC3-D973-485C-AB4F-3083CFEBDF2C}" type="pres">
      <dgm:prSet presAssocID="{2B3C3653-42E6-4278-938E-A1B63A38B07B}" presName="Accent3" presStyleCnt="0"/>
      <dgm:spPr/>
    </dgm:pt>
    <dgm:pt modelId="{222A3B55-85BF-4B6F-AF62-02050605EDB2}" type="pres">
      <dgm:prSet presAssocID="{2B3C3653-42E6-4278-938E-A1B63A38B07B}" presName="Accent" presStyleLbl="node1" presStyleIdx="2" presStyleCnt="3"/>
      <dgm:spPr/>
    </dgm:pt>
    <dgm:pt modelId="{2C6FB38E-3AEE-45EB-89E8-BEC76F0BAB32}" type="pres">
      <dgm:prSet presAssocID="{2B3C3653-42E6-4278-938E-A1B63A38B07B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7CEB6105-5DA2-4E61-B8D4-673F3722A49D}" srcId="{ED6CA8A9-CBAA-499B-9F62-A07FF66C888F}" destId="{B1F896F0-2D5F-4BE6-912D-CCC9AAE5C2AD}" srcOrd="1" destOrd="0" parTransId="{9D961805-8824-4DEE-A998-7981F029CA70}" sibTransId="{8A3B095D-5444-444B-9B13-67C3064BC2B2}"/>
    <dgm:cxn modelId="{F7CB0437-FC1C-442E-9D7F-11A779E6179C}" type="presOf" srcId="{B1F896F0-2D5F-4BE6-912D-CCC9AAE5C2AD}" destId="{C6B0ACF7-074A-48FF-9017-84A655C0A876}" srcOrd="0" destOrd="0" presId="urn:microsoft.com/office/officeart/2009/layout/CircleArrowProcess"/>
    <dgm:cxn modelId="{A9292839-2B46-4A82-AEC0-BBA9CD7458F3}" srcId="{ED6CA8A9-CBAA-499B-9F62-A07FF66C888F}" destId="{10C96835-0A86-4D70-8B90-0DD2C8AB30F7}" srcOrd="0" destOrd="0" parTransId="{1911B8A6-87D9-4A27-81BE-349E06FBA88A}" sibTransId="{E0D061FC-6893-473C-B533-BF3A13565BC0}"/>
    <dgm:cxn modelId="{B6029755-AE1B-45DC-8935-5F784BA466EA}" type="presOf" srcId="{2B3C3653-42E6-4278-938E-A1B63A38B07B}" destId="{2C6FB38E-3AEE-45EB-89E8-BEC76F0BAB32}" srcOrd="0" destOrd="0" presId="urn:microsoft.com/office/officeart/2009/layout/CircleArrowProcess"/>
    <dgm:cxn modelId="{7575458D-2FA1-47F1-99EA-96701961DCD1}" type="presOf" srcId="{10C96835-0A86-4D70-8B90-0DD2C8AB30F7}" destId="{E6F0975C-F9AA-4D60-9023-CB9A9044B4E3}" srcOrd="0" destOrd="0" presId="urn:microsoft.com/office/officeart/2009/layout/CircleArrowProcess"/>
    <dgm:cxn modelId="{1CE154D3-AC3C-41F6-99E9-2C29415EC6EF}" type="presOf" srcId="{ED6CA8A9-CBAA-499B-9F62-A07FF66C888F}" destId="{59081955-9BD9-418C-97BF-FC6D9C1B4F76}" srcOrd="0" destOrd="0" presId="urn:microsoft.com/office/officeart/2009/layout/CircleArrowProcess"/>
    <dgm:cxn modelId="{F09299D6-7829-4F6D-B881-876C2A9F00F4}" srcId="{ED6CA8A9-CBAA-499B-9F62-A07FF66C888F}" destId="{2B3C3653-42E6-4278-938E-A1B63A38B07B}" srcOrd="2" destOrd="0" parTransId="{140174CE-3C6D-48A2-A18A-47A650ADC615}" sibTransId="{5F84FCA7-8132-4683-A97F-4450E39610D1}"/>
    <dgm:cxn modelId="{FCC5F630-F919-49FD-9F90-CDBC4310308F}" type="presParOf" srcId="{59081955-9BD9-418C-97BF-FC6D9C1B4F76}" destId="{E3EDC6BE-88A6-4705-978A-121BCD21F919}" srcOrd="0" destOrd="0" presId="urn:microsoft.com/office/officeart/2009/layout/CircleArrowProcess"/>
    <dgm:cxn modelId="{C2F82A99-D535-4876-B9E8-1CE3DFB415F0}" type="presParOf" srcId="{E3EDC6BE-88A6-4705-978A-121BCD21F919}" destId="{1807C083-C159-450C-B290-60A9708BE95F}" srcOrd="0" destOrd="0" presId="urn:microsoft.com/office/officeart/2009/layout/CircleArrowProcess"/>
    <dgm:cxn modelId="{CEBAFD51-ACC0-4E56-8893-08D790FA65A7}" type="presParOf" srcId="{59081955-9BD9-418C-97BF-FC6D9C1B4F76}" destId="{E6F0975C-F9AA-4D60-9023-CB9A9044B4E3}" srcOrd="1" destOrd="0" presId="urn:microsoft.com/office/officeart/2009/layout/CircleArrowProcess"/>
    <dgm:cxn modelId="{4FB9916A-540C-4C02-9D47-91BDBB0D7EF6}" type="presParOf" srcId="{59081955-9BD9-418C-97BF-FC6D9C1B4F76}" destId="{D0D1015C-3C54-4502-918D-DB2D0187439D}" srcOrd="2" destOrd="0" presId="urn:microsoft.com/office/officeart/2009/layout/CircleArrowProcess"/>
    <dgm:cxn modelId="{B6164699-95EE-47D5-9E28-45B03CB3F18F}" type="presParOf" srcId="{D0D1015C-3C54-4502-918D-DB2D0187439D}" destId="{6D66EA86-6DC6-4117-BE5C-B61A06927072}" srcOrd="0" destOrd="0" presId="urn:microsoft.com/office/officeart/2009/layout/CircleArrowProcess"/>
    <dgm:cxn modelId="{3B69F03C-E629-4345-BA72-07F11100C016}" type="presParOf" srcId="{59081955-9BD9-418C-97BF-FC6D9C1B4F76}" destId="{C6B0ACF7-074A-48FF-9017-84A655C0A876}" srcOrd="3" destOrd="0" presId="urn:microsoft.com/office/officeart/2009/layout/CircleArrowProcess"/>
    <dgm:cxn modelId="{E599D8A5-E92A-4434-8292-562A88DE9DEB}" type="presParOf" srcId="{59081955-9BD9-418C-97BF-FC6D9C1B4F76}" destId="{ADB59DC3-D973-485C-AB4F-3083CFEBDF2C}" srcOrd="4" destOrd="0" presId="urn:microsoft.com/office/officeart/2009/layout/CircleArrowProcess"/>
    <dgm:cxn modelId="{29D8C373-DD48-4B15-B488-6214D5EBFFA3}" type="presParOf" srcId="{ADB59DC3-D973-485C-AB4F-3083CFEBDF2C}" destId="{222A3B55-85BF-4B6F-AF62-02050605EDB2}" srcOrd="0" destOrd="0" presId="urn:microsoft.com/office/officeart/2009/layout/CircleArrowProcess"/>
    <dgm:cxn modelId="{219505A1-2A66-496E-94A9-5D4F4D494912}" type="presParOf" srcId="{59081955-9BD9-418C-97BF-FC6D9C1B4F76}" destId="{2C6FB38E-3AEE-45EB-89E8-BEC76F0BAB32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F72CCA-6B61-47BC-8A68-648A72E6FDEE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B6C665E0-F56D-4B5C-B06E-89A2EF48754F}">
      <dgm:prSet phldrT="[Texto]"/>
      <dgm:spPr/>
      <dgm:t>
        <a:bodyPr/>
        <a:lstStyle/>
        <a:p>
          <a:r>
            <a:rPr lang="pt-PT" dirty="0" err="1"/>
            <a:t>Respect</a:t>
          </a:r>
          <a:endParaRPr lang="pt-PT" dirty="0"/>
        </a:p>
      </dgm:t>
    </dgm:pt>
    <dgm:pt modelId="{D9A7F24F-C059-4F14-A53D-EFF6E8450AB7}" type="parTrans" cxnId="{C3E2812D-4855-4A25-B2AC-1628C0B88E6D}">
      <dgm:prSet/>
      <dgm:spPr/>
      <dgm:t>
        <a:bodyPr/>
        <a:lstStyle/>
        <a:p>
          <a:endParaRPr lang="pt-PT"/>
        </a:p>
      </dgm:t>
    </dgm:pt>
    <dgm:pt modelId="{904E1B54-90FA-4F80-A0B4-8E045A5BAD25}" type="sibTrans" cxnId="{C3E2812D-4855-4A25-B2AC-1628C0B88E6D}">
      <dgm:prSet/>
      <dgm:spPr/>
      <dgm:t>
        <a:bodyPr/>
        <a:lstStyle/>
        <a:p>
          <a:endParaRPr lang="pt-PT"/>
        </a:p>
      </dgm:t>
    </dgm:pt>
    <dgm:pt modelId="{269B3795-B6CB-48CB-932D-FF3BF628263D}">
      <dgm:prSet phldrT="[Texto]"/>
      <dgm:spPr/>
      <dgm:t>
        <a:bodyPr/>
        <a:lstStyle/>
        <a:p>
          <a:r>
            <a:rPr lang="pt-PT" dirty="0" err="1"/>
            <a:t>Stimulus</a:t>
          </a:r>
          <a:endParaRPr lang="pt-PT" dirty="0"/>
        </a:p>
      </dgm:t>
    </dgm:pt>
    <dgm:pt modelId="{C47A2D49-5AE5-4DC7-A206-47E81DE7A217}" type="parTrans" cxnId="{98E9C8AD-6FDC-4697-928B-147BE37CA5EF}">
      <dgm:prSet/>
      <dgm:spPr/>
      <dgm:t>
        <a:bodyPr/>
        <a:lstStyle/>
        <a:p>
          <a:endParaRPr lang="pt-PT"/>
        </a:p>
      </dgm:t>
    </dgm:pt>
    <dgm:pt modelId="{DF3418C7-8F9C-46E9-AF33-9E37286F4639}" type="sibTrans" cxnId="{98E9C8AD-6FDC-4697-928B-147BE37CA5EF}">
      <dgm:prSet/>
      <dgm:spPr/>
      <dgm:t>
        <a:bodyPr/>
        <a:lstStyle/>
        <a:p>
          <a:endParaRPr lang="pt-PT"/>
        </a:p>
      </dgm:t>
    </dgm:pt>
    <dgm:pt modelId="{4734D4D7-880F-4F9C-A23E-B78B9E35C256}" type="pres">
      <dgm:prSet presAssocID="{46F72CCA-6B61-47BC-8A68-648A72E6FDEE}" presName="compositeShape" presStyleCnt="0">
        <dgm:presLayoutVars>
          <dgm:chMax val="2"/>
          <dgm:dir/>
          <dgm:resizeHandles val="exact"/>
        </dgm:presLayoutVars>
      </dgm:prSet>
      <dgm:spPr/>
    </dgm:pt>
    <dgm:pt modelId="{F58DC355-02F4-4332-AAA4-B64C22CDC49B}" type="pres">
      <dgm:prSet presAssocID="{46F72CCA-6B61-47BC-8A68-648A72E6FDEE}" presName="divider" presStyleLbl="fgShp" presStyleIdx="0" presStyleCnt="1"/>
      <dgm:spPr/>
    </dgm:pt>
    <dgm:pt modelId="{D3646DB3-69E4-418D-89EB-7420E120DDF9}" type="pres">
      <dgm:prSet presAssocID="{B6C665E0-F56D-4B5C-B06E-89A2EF48754F}" presName="downArrow" presStyleLbl="node1" presStyleIdx="0" presStyleCnt="2"/>
      <dgm:spPr>
        <a:solidFill>
          <a:schemeClr val="accent1">
            <a:lumMod val="50000"/>
          </a:schemeClr>
        </a:solidFill>
      </dgm:spPr>
    </dgm:pt>
    <dgm:pt modelId="{FAEDE465-DA0C-4F9B-ABD6-4B4FDD5B3B46}" type="pres">
      <dgm:prSet presAssocID="{B6C665E0-F56D-4B5C-B06E-89A2EF48754F}" presName="downArrowText" presStyleLbl="revTx" presStyleIdx="0" presStyleCnt="2">
        <dgm:presLayoutVars>
          <dgm:bulletEnabled val="1"/>
        </dgm:presLayoutVars>
      </dgm:prSet>
      <dgm:spPr/>
    </dgm:pt>
    <dgm:pt modelId="{6737A21B-A9F6-4FDB-BBD3-7408EE1168D8}" type="pres">
      <dgm:prSet presAssocID="{269B3795-B6CB-48CB-932D-FF3BF628263D}" presName="upArrow" presStyleLbl="node1" presStyleIdx="1" presStyleCnt="2"/>
      <dgm:spPr>
        <a:solidFill>
          <a:schemeClr val="accent1">
            <a:lumMod val="50000"/>
          </a:schemeClr>
        </a:solidFill>
      </dgm:spPr>
    </dgm:pt>
    <dgm:pt modelId="{5823DC73-936F-41FE-8C60-8C3FF644E251}" type="pres">
      <dgm:prSet presAssocID="{269B3795-B6CB-48CB-932D-FF3BF628263D}" presName="upArrowText" presStyleLbl="revTx" presStyleIdx="1" presStyleCnt="2" custLinFactNeighborX="-8480" custLinFactNeighborY="327">
        <dgm:presLayoutVars>
          <dgm:bulletEnabled val="1"/>
        </dgm:presLayoutVars>
      </dgm:prSet>
      <dgm:spPr/>
    </dgm:pt>
  </dgm:ptLst>
  <dgm:cxnLst>
    <dgm:cxn modelId="{C3E2812D-4855-4A25-B2AC-1628C0B88E6D}" srcId="{46F72CCA-6B61-47BC-8A68-648A72E6FDEE}" destId="{B6C665E0-F56D-4B5C-B06E-89A2EF48754F}" srcOrd="0" destOrd="0" parTransId="{D9A7F24F-C059-4F14-A53D-EFF6E8450AB7}" sibTransId="{904E1B54-90FA-4F80-A0B4-8E045A5BAD25}"/>
    <dgm:cxn modelId="{613DE060-E2AB-4FC4-A3E8-CD1F81358239}" type="presOf" srcId="{269B3795-B6CB-48CB-932D-FF3BF628263D}" destId="{5823DC73-936F-41FE-8C60-8C3FF644E251}" srcOrd="0" destOrd="0" presId="urn:microsoft.com/office/officeart/2005/8/layout/arrow3"/>
    <dgm:cxn modelId="{3698D480-32DA-4CB0-9657-7B5C1E03913E}" type="presOf" srcId="{B6C665E0-F56D-4B5C-B06E-89A2EF48754F}" destId="{FAEDE465-DA0C-4F9B-ABD6-4B4FDD5B3B46}" srcOrd="0" destOrd="0" presId="urn:microsoft.com/office/officeart/2005/8/layout/arrow3"/>
    <dgm:cxn modelId="{98E9C8AD-6FDC-4697-928B-147BE37CA5EF}" srcId="{46F72CCA-6B61-47BC-8A68-648A72E6FDEE}" destId="{269B3795-B6CB-48CB-932D-FF3BF628263D}" srcOrd="1" destOrd="0" parTransId="{C47A2D49-5AE5-4DC7-A206-47E81DE7A217}" sibTransId="{DF3418C7-8F9C-46E9-AF33-9E37286F4639}"/>
    <dgm:cxn modelId="{4E2842C8-D83A-4C25-B9EB-176EA1EA7AAA}" type="presOf" srcId="{46F72CCA-6B61-47BC-8A68-648A72E6FDEE}" destId="{4734D4D7-880F-4F9C-A23E-B78B9E35C256}" srcOrd="0" destOrd="0" presId="urn:microsoft.com/office/officeart/2005/8/layout/arrow3"/>
    <dgm:cxn modelId="{1405AFB7-4A78-47BE-B3AC-777A0D26A45C}" type="presParOf" srcId="{4734D4D7-880F-4F9C-A23E-B78B9E35C256}" destId="{F58DC355-02F4-4332-AAA4-B64C22CDC49B}" srcOrd="0" destOrd="0" presId="urn:microsoft.com/office/officeart/2005/8/layout/arrow3"/>
    <dgm:cxn modelId="{38FF5F8B-297B-428E-962F-38AAA435F0D9}" type="presParOf" srcId="{4734D4D7-880F-4F9C-A23E-B78B9E35C256}" destId="{D3646DB3-69E4-418D-89EB-7420E120DDF9}" srcOrd="1" destOrd="0" presId="urn:microsoft.com/office/officeart/2005/8/layout/arrow3"/>
    <dgm:cxn modelId="{256456BD-2671-46D8-A0E3-9D44B495B182}" type="presParOf" srcId="{4734D4D7-880F-4F9C-A23E-B78B9E35C256}" destId="{FAEDE465-DA0C-4F9B-ABD6-4B4FDD5B3B46}" srcOrd="2" destOrd="0" presId="urn:microsoft.com/office/officeart/2005/8/layout/arrow3"/>
    <dgm:cxn modelId="{9248D704-99FE-4050-8EBF-72DAA785CD09}" type="presParOf" srcId="{4734D4D7-880F-4F9C-A23E-B78B9E35C256}" destId="{6737A21B-A9F6-4FDB-BBD3-7408EE1168D8}" srcOrd="3" destOrd="0" presId="urn:microsoft.com/office/officeart/2005/8/layout/arrow3"/>
    <dgm:cxn modelId="{D54DF3CD-5C95-4F46-849B-5C50D088EC8F}" type="presParOf" srcId="{4734D4D7-880F-4F9C-A23E-B78B9E35C256}" destId="{5823DC73-936F-41FE-8C60-8C3FF644E251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28B6B6-C51A-49CC-851C-7BB808E0A339}" type="doc">
      <dgm:prSet loTypeId="urn:microsoft.com/office/officeart/2005/8/layout/cycle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PT"/>
        </a:p>
      </dgm:t>
    </dgm:pt>
    <dgm:pt modelId="{225E5076-B2EB-4C44-9F4A-79CFF675917E}">
      <dgm:prSet custT="1"/>
      <dgm:spPr/>
      <dgm:t>
        <a:bodyPr/>
        <a:lstStyle/>
        <a:p>
          <a:pPr rtl="0"/>
          <a:r>
            <a:rPr lang="pt-PT" sz="2000" dirty="0"/>
            <a:t>Inclusive</a:t>
          </a:r>
          <a:endParaRPr lang="pt-PT" sz="1400" dirty="0"/>
        </a:p>
      </dgm:t>
    </dgm:pt>
    <dgm:pt modelId="{BB8B698D-AEAE-44DE-97A6-0681E51CA016}" type="parTrans" cxnId="{E17633F3-4D6D-44EE-AC5A-09F8C033F612}">
      <dgm:prSet/>
      <dgm:spPr/>
      <dgm:t>
        <a:bodyPr/>
        <a:lstStyle/>
        <a:p>
          <a:endParaRPr lang="pt-PT" sz="1600"/>
        </a:p>
      </dgm:t>
    </dgm:pt>
    <dgm:pt modelId="{ACC22C55-860F-4F35-851D-7DCF2EA013CD}" type="sibTrans" cxnId="{E17633F3-4D6D-44EE-AC5A-09F8C033F612}">
      <dgm:prSet/>
      <dgm:spPr/>
      <dgm:t>
        <a:bodyPr/>
        <a:lstStyle/>
        <a:p>
          <a:endParaRPr lang="pt-PT" sz="1600"/>
        </a:p>
      </dgm:t>
    </dgm:pt>
    <dgm:pt modelId="{BD113E16-0E7B-42A7-8ACF-0546F8983463}">
      <dgm:prSet custT="1"/>
      <dgm:spPr/>
      <dgm:t>
        <a:bodyPr/>
        <a:lstStyle/>
        <a:p>
          <a:r>
            <a:rPr lang="en-US" sz="2000" b="0" i="0" dirty="0"/>
            <a:t>Time to practice the activity with quantity and quality</a:t>
          </a:r>
          <a:endParaRPr lang="pt-PT" sz="2000" dirty="0"/>
        </a:p>
      </dgm:t>
    </dgm:pt>
    <dgm:pt modelId="{8A334C67-850A-467A-B86B-0D5DA60EDE94}" type="parTrans" cxnId="{B0EDA287-C7B2-48E3-BBE6-1CAAB6A726E0}">
      <dgm:prSet/>
      <dgm:spPr/>
      <dgm:t>
        <a:bodyPr/>
        <a:lstStyle/>
        <a:p>
          <a:endParaRPr lang="pt-PT" sz="1600"/>
        </a:p>
      </dgm:t>
    </dgm:pt>
    <dgm:pt modelId="{84BC2FC2-444F-41F2-BDE9-61F87DD6CFA7}" type="sibTrans" cxnId="{B0EDA287-C7B2-48E3-BBE6-1CAAB6A726E0}">
      <dgm:prSet/>
      <dgm:spPr/>
      <dgm:t>
        <a:bodyPr/>
        <a:lstStyle/>
        <a:p>
          <a:endParaRPr lang="pt-PT" sz="1600"/>
        </a:p>
      </dgm:t>
    </dgm:pt>
    <dgm:pt modelId="{B210ABBD-034A-4218-9F5C-3A447D2DF105}">
      <dgm:prSet custT="1"/>
      <dgm:spPr/>
      <dgm:t>
        <a:bodyPr/>
        <a:lstStyle/>
        <a:p>
          <a:pPr rtl="0"/>
          <a:r>
            <a:rPr lang="pt-PT" sz="2000" dirty="0" err="1"/>
            <a:t>Meaningful</a:t>
          </a:r>
          <a:endParaRPr lang="pt-PT" sz="1600" dirty="0"/>
        </a:p>
      </dgm:t>
    </dgm:pt>
    <dgm:pt modelId="{BE577FFC-3D14-47E6-B17F-EB0F585F2A19}" type="parTrans" cxnId="{E25EAB2B-67B4-4D48-A507-B037B18A4C6E}">
      <dgm:prSet/>
      <dgm:spPr/>
      <dgm:t>
        <a:bodyPr/>
        <a:lstStyle/>
        <a:p>
          <a:endParaRPr lang="pt-PT" sz="1600"/>
        </a:p>
      </dgm:t>
    </dgm:pt>
    <dgm:pt modelId="{D5BCC5A8-3076-4060-81A7-6EB4C3F92FB3}" type="sibTrans" cxnId="{E25EAB2B-67B4-4D48-A507-B037B18A4C6E}">
      <dgm:prSet/>
      <dgm:spPr/>
      <dgm:t>
        <a:bodyPr/>
        <a:lstStyle/>
        <a:p>
          <a:endParaRPr lang="pt-PT" sz="1600"/>
        </a:p>
      </dgm:t>
    </dgm:pt>
    <dgm:pt modelId="{DAF6D896-A9E9-48DA-874E-F3119C71EF63}">
      <dgm:prSet custT="1"/>
      <dgm:spPr/>
      <dgm:t>
        <a:bodyPr/>
        <a:lstStyle/>
        <a:p>
          <a:pPr rtl="0"/>
          <a:r>
            <a:rPr lang="pt-PT" sz="2000" dirty="0" err="1"/>
            <a:t>Enjoyable</a:t>
          </a:r>
          <a:r>
            <a:rPr lang="pt-PT" sz="1400" dirty="0"/>
            <a:t> </a:t>
          </a:r>
          <a:endParaRPr lang="pt-PT" sz="1200" dirty="0"/>
        </a:p>
      </dgm:t>
    </dgm:pt>
    <dgm:pt modelId="{473289BA-2DD3-40BE-94D9-1B205A423A3E}" type="parTrans" cxnId="{8CADE3F1-EBC9-4DD8-AEC7-626981C77135}">
      <dgm:prSet/>
      <dgm:spPr/>
      <dgm:t>
        <a:bodyPr/>
        <a:lstStyle/>
        <a:p>
          <a:endParaRPr lang="pt-PT" sz="1600"/>
        </a:p>
      </dgm:t>
    </dgm:pt>
    <dgm:pt modelId="{81295A3C-E2A8-4FA9-95FD-8EE816DAA074}" type="sibTrans" cxnId="{8CADE3F1-EBC9-4DD8-AEC7-626981C77135}">
      <dgm:prSet/>
      <dgm:spPr/>
      <dgm:t>
        <a:bodyPr/>
        <a:lstStyle/>
        <a:p>
          <a:endParaRPr lang="pt-PT" sz="1600"/>
        </a:p>
      </dgm:t>
    </dgm:pt>
    <dgm:pt modelId="{A9B2A6C7-1D5D-412D-9918-5440B67F7645}" type="pres">
      <dgm:prSet presAssocID="{4E28B6B6-C51A-49CC-851C-7BB808E0A339}" presName="Name0" presStyleCnt="0">
        <dgm:presLayoutVars>
          <dgm:dir/>
          <dgm:resizeHandles val="exact"/>
        </dgm:presLayoutVars>
      </dgm:prSet>
      <dgm:spPr/>
    </dgm:pt>
    <dgm:pt modelId="{28F71475-59AA-4AF0-A497-31F8A52735AF}" type="pres">
      <dgm:prSet presAssocID="{4E28B6B6-C51A-49CC-851C-7BB808E0A339}" presName="cycle" presStyleCnt="0"/>
      <dgm:spPr/>
    </dgm:pt>
    <dgm:pt modelId="{8E321A0D-996E-4B80-9FD4-6D3FA0C759C6}" type="pres">
      <dgm:prSet presAssocID="{225E5076-B2EB-4C44-9F4A-79CFF675917E}" presName="nodeFirstNode" presStyleLbl="node1" presStyleIdx="0" presStyleCnt="4">
        <dgm:presLayoutVars>
          <dgm:bulletEnabled val="1"/>
        </dgm:presLayoutVars>
      </dgm:prSet>
      <dgm:spPr/>
    </dgm:pt>
    <dgm:pt modelId="{5014C93B-624F-4606-A560-7FD1CCFE7194}" type="pres">
      <dgm:prSet presAssocID="{ACC22C55-860F-4F35-851D-7DCF2EA013CD}" presName="sibTransFirstNode" presStyleLbl="bgShp" presStyleIdx="0" presStyleCnt="1"/>
      <dgm:spPr/>
    </dgm:pt>
    <dgm:pt modelId="{46D9C8D0-97A7-480C-BE12-138A24DBDEE9}" type="pres">
      <dgm:prSet presAssocID="{BD113E16-0E7B-42A7-8ACF-0546F8983463}" presName="nodeFollowingNodes" presStyleLbl="node1" presStyleIdx="1" presStyleCnt="4">
        <dgm:presLayoutVars>
          <dgm:bulletEnabled val="1"/>
        </dgm:presLayoutVars>
      </dgm:prSet>
      <dgm:spPr/>
    </dgm:pt>
    <dgm:pt modelId="{91B68175-6699-4FE5-89B8-93253E7A460C}" type="pres">
      <dgm:prSet presAssocID="{B210ABBD-034A-4218-9F5C-3A447D2DF105}" presName="nodeFollowingNodes" presStyleLbl="node1" presStyleIdx="2" presStyleCnt="4">
        <dgm:presLayoutVars>
          <dgm:bulletEnabled val="1"/>
        </dgm:presLayoutVars>
      </dgm:prSet>
      <dgm:spPr/>
    </dgm:pt>
    <dgm:pt modelId="{38514574-5F4C-4FDD-B476-00BB75F6F71D}" type="pres">
      <dgm:prSet presAssocID="{DAF6D896-A9E9-48DA-874E-F3119C71EF63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017CDC02-D0CD-4631-80F0-C040BF00E525}" type="presOf" srcId="{225E5076-B2EB-4C44-9F4A-79CFF675917E}" destId="{8E321A0D-996E-4B80-9FD4-6D3FA0C759C6}" srcOrd="0" destOrd="0" presId="urn:microsoft.com/office/officeart/2005/8/layout/cycle3"/>
    <dgm:cxn modelId="{ED239628-3402-4E8F-8170-3179A81ECF48}" type="presOf" srcId="{B210ABBD-034A-4218-9F5C-3A447D2DF105}" destId="{91B68175-6699-4FE5-89B8-93253E7A460C}" srcOrd="0" destOrd="0" presId="urn:microsoft.com/office/officeart/2005/8/layout/cycle3"/>
    <dgm:cxn modelId="{E25EAB2B-67B4-4D48-A507-B037B18A4C6E}" srcId="{4E28B6B6-C51A-49CC-851C-7BB808E0A339}" destId="{B210ABBD-034A-4218-9F5C-3A447D2DF105}" srcOrd="2" destOrd="0" parTransId="{BE577FFC-3D14-47E6-B17F-EB0F585F2A19}" sibTransId="{D5BCC5A8-3076-4060-81A7-6EB4C3F92FB3}"/>
    <dgm:cxn modelId="{B0EDA287-C7B2-48E3-BBE6-1CAAB6A726E0}" srcId="{4E28B6B6-C51A-49CC-851C-7BB808E0A339}" destId="{BD113E16-0E7B-42A7-8ACF-0546F8983463}" srcOrd="1" destOrd="0" parTransId="{8A334C67-850A-467A-B86B-0D5DA60EDE94}" sibTransId="{84BC2FC2-444F-41F2-BDE9-61F87DD6CFA7}"/>
    <dgm:cxn modelId="{D0318A90-8F67-4A56-9DA6-2DF6DDA26824}" type="presOf" srcId="{ACC22C55-860F-4F35-851D-7DCF2EA013CD}" destId="{5014C93B-624F-4606-A560-7FD1CCFE7194}" srcOrd="0" destOrd="0" presId="urn:microsoft.com/office/officeart/2005/8/layout/cycle3"/>
    <dgm:cxn modelId="{DBC8849B-FA4E-4387-BD95-A6144F799EC5}" type="presOf" srcId="{BD113E16-0E7B-42A7-8ACF-0546F8983463}" destId="{46D9C8D0-97A7-480C-BE12-138A24DBDEE9}" srcOrd="0" destOrd="0" presId="urn:microsoft.com/office/officeart/2005/8/layout/cycle3"/>
    <dgm:cxn modelId="{C5D40EC2-1ED4-4C02-ABF6-8C34EE841EE6}" type="presOf" srcId="{4E28B6B6-C51A-49CC-851C-7BB808E0A339}" destId="{A9B2A6C7-1D5D-412D-9918-5440B67F7645}" srcOrd="0" destOrd="0" presId="urn:microsoft.com/office/officeart/2005/8/layout/cycle3"/>
    <dgm:cxn modelId="{D03081D8-1F90-446F-BAFA-7A0D921C852A}" type="presOf" srcId="{DAF6D896-A9E9-48DA-874E-F3119C71EF63}" destId="{38514574-5F4C-4FDD-B476-00BB75F6F71D}" srcOrd="0" destOrd="0" presId="urn:microsoft.com/office/officeart/2005/8/layout/cycle3"/>
    <dgm:cxn modelId="{8CADE3F1-EBC9-4DD8-AEC7-626981C77135}" srcId="{4E28B6B6-C51A-49CC-851C-7BB808E0A339}" destId="{DAF6D896-A9E9-48DA-874E-F3119C71EF63}" srcOrd="3" destOrd="0" parTransId="{473289BA-2DD3-40BE-94D9-1B205A423A3E}" sibTransId="{81295A3C-E2A8-4FA9-95FD-8EE816DAA074}"/>
    <dgm:cxn modelId="{E17633F3-4D6D-44EE-AC5A-09F8C033F612}" srcId="{4E28B6B6-C51A-49CC-851C-7BB808E0A339}" destId="{225E5076-B2EB-4C44-9F4A-79CFF675917E}" srcOrd="0" destOrd="0" parTransId="{BB8B698D-AEAE-44DE-97A6-0681E51CA016}" sibTransId="{ACC22C55-860F-4F35-851D-7DCF2EA013CD}"/>
    <dgm:cxn modelId="{32EB7EC5-8058-4A9F-B733-DE020C9EB8C3}" type="presParOf" srcId="{A9B2A6C7-1D5D-412D-9918-5440B67F7645}" destId="{28F71475-59AA-4AF0-A497-31F8A52735AF}" srcOrd="0" destOrd="0" presId="urn:microsoft.com/office/officeart/2005/8/layout/cycle3"/>
    <dgm:cxn modelId="{DB7FDCBE-B964-4299-B675-60F7442E4927}" type="presParOf" srcId="{28F71475-59AA-4AF0-A497-31F8A52735AF}" destId="{8E321A0D-996E-4B80-9FD4-6D3FA0C759C6}" srcOrd="0" destOrd="0" presId="urn:microsoft.com/office/officeart/2005/8/layout/cycle3"/>
    <dgm:cxn modelId="{720E0800-8A26-40AB-A1C5-7689E2916DFF}" type="presParOf" srcId="{28F71475-59AA-4AF0-A497-31F8A52735AF}" destId="{5014C93B-624F-4606-A560-7FD1CCFE7194}" srcOrd="1" destOrd="0" presId="urn:microsoft.com/office/officeart/2005/8/layout/cycle3"/>
    <dgm:cxn modelId="{84E2AD67-4895-4521-B37C-3DFFD21B7F66}" type="presParOf" srcId="{28F71475-59AA-4AF0-A497-31F8A52735AF}" destId="{46D9C8D0-97A7-480C-BE12-138A24DBDEE9}" srcOrd="2" destOrd="0" presId="urn:microsoft.com/office/officeart/2005/8/layout/cycle3"/>
    <dgm:cxn modelId="{F8C58DA3-4102-48ED-9843-C056F4F39141}" type="presParOf" srcId="{28F71475-59AA-4AF0-A497-31F8A52735AF}" destId="{91B68175-6699-4FE5-89B8-93253E7A460C}" srcOrd="3" destOrd="0" presId="urn:microsoft.com/office/officeart/2005/8/layout/cycle3"/>
    <dgm:cxn modelId="{26BE264D-1DE5-42DF-985D-9B2C6861577A}" type="presParOf" srcId="{28F71475-59AA-4AF0-A497-31F8A52735AF}" destId="{38514574-5F4C-4FDD-B476-00BB75F6F71D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07C083-C159-450C-B290-60A9708BE95F}">
      <dsp:nvSpPr>
        <dsp:cNvPr id="0" name=""/>
        <dsp:cNvSpPr/>
      </dsp:nvSpPr>
      <dsp:spPr>
        <a:xfrm>
          <a:off x="817862" y="124039"/>
          <a:ext cx="1415378" cy="141559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0975C-F9AA-4D60-9023-CB9A9044B4E3}">
      <dsp:nvSpPr>
        <dsp:cNvPr id="0" name=""/>
        <dsp:cNvSpPr/>
      </dsp:nvSpPr>
      <dsp:spPr>
        <a:xfrm>
          <a:off x="1130707" y="635111"/>
          <a:ext cx="786498" cy="393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2100" kern="1200" dirty="0"/>
        </a:p>
      </dsp:txBody>
      <dsp:txXfrm>
        <a:off x="1130707" y="635111"/>
        <a:ext cx="786498" cy="393155"/>
      </dsp:txXfrm>
    </dsp:sp>
    <dsp:sp modelId="{6D66EA86-6DC6-4117-BE5C-B61A06927072}">
      <dsp:nvSpPr>
        <dsp:cNvPr id="0" name=""/>
        <dsp:cNvSpPr/>
      </dsp:nvSpPr>
      <dsp:spPr>
        <a:xfrm>
          <a:off x="424746" y="937403"/>
          <a:ext cx="1415378" cy="141559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0ACF7-074A-48FF-9017-84A655C0A876}">
      <dsp:nvSpPr>
        <dsp:cNvPr id="0" name=""/>
        <dsp:cNvSpPr/>
      </dsp:nvSpPr>
      <dsp:spPr>
        <a:xfrm>
          <a:off x="739186" y="1453180"/>
          <a:ext cx="786498" cy="393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2100" kern="1200" dirty="0"/>
        </a:p>
      </dsp:txBody>
      <dsp:txXfrm>
        <a:off x="739186" y="1453180"/>
        <a:ext cx="786498" cy="393155"/>
      </dsp:txXfrm>
    </dsp:sp>
    <dsp:sp modelId="{222A3B55-85BF-4B6F-AF62-02050605EDB2}">
      <dsp:nvSpPr>
        <dsp:cNvPr id="0" name=""/>
        <dsp:cNvSpPr/>
      </dsp:nvSpPr>
      <dsp:spPr>
        <a:xfrm>
          <a:off x="918600" y="1848099"/>
          <a:ext cx="1216029" cy="121651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6FB38E-3AEE-45EB-89E8-BEC76F0BAB32}">
      <dsp:nvSpPr>
        <dsp:cNvPr id="0" name=""/>
        <dsp:cNvSpPr/>
      </dsp:nvSpPr>
      <dsp:spPr>
        <a:xfrm>
          <a:off x="1132568" y="2272424"/>
          <a:ext cx="786498" cy="393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2100" kern="1200"/>
        </a:p>
      </dsp:txBody>
      <dsp:txXfrm>
        <a:off x="1132568" y="2272424"/>
        <a:ext cx="786498" cy="3931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DC355-02F4-4332-AAA4-B64C22CDC49B}">
      <dsp:nvSpPr>
        <dsp:cNvPr id="0" name=""/>
        <dsp:cNvSpPr/>
      </dsp:nvSpPr>
      <dsp:spPr>
        <a:xfrm rot="21300000">
          <a:off x="50161" y="1048397"/>
          <a:ext cx="6020257" cy="526704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646DB3-69E4-418D-89EB-7420E120DDF9}">
      <dsp:nvSpPr>
        <dsp:cNvPr id="0" name=""/>
        <dsp:cNvSpPr/>
      </dsp:nvSpPr>
      <dsp:spPr>
        <a:xfrm>
          <a:off x="734469" y="131175"/>
          <a:ext cx="1836174" cy="1049400"/>
        </a:xfrm>
        <a:prstGeom prst="downArrow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EDE465-DA0C-4F9B-ABD6-4B4FDD5B3B46}">
      <dsp:nvSpPr>
        <dsp:cNvPr id="0" name=""/>
        <dsp:cNvSpPr/>
      </dsp:nvSpPr>
      <dsp:spPr>
        <a:xfrm>
          <a:off x="3243907" y="0"/>
          <a:ext cx="1958585" cy="1101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300" kern="1200" dirty="0" err="1"/>
            <a:t>Respect</a:t>
          </a:r>
          <a:endParaRPr lang="pt-PT" sz="3300" kern="1200" dirty="0"/>
        </a:p>
      </dsp:txBody>
      <dsp:txXfrm>
        <a:off x="3243907" y="0"/>
        <a:ext cx="1958585" cy="1101870"/>
      </dsp:txXfrm>
    </dsp:sp>
    <dsp:sp modelId="{6737A21B-A9F6-4FDB-BBD3-7408EE1168D8}">
      <dsp:nvSpPr>
        <dsp:cNvPr id="0" name=""/>
        <dsp:cNvSpPr/>
      </dsp:nvSpPr>
      <dsp:spPr>
        <a:xfrm>
          <a:off x="3549936" y="1442924"/>
          <a:ext cx="1836174" cy="1049400"/>
        </a:xfrm>
        <a:prstGeom prst="upArrow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23DC73-936F-41FE-8C60-8C3FF644E251}">
      <dsp:nvSpPr>
        <dsp:cNvPr id="0" name=""/>
        <dsp:cNvSpPr/>
      </dsp:nvSpPr>
      <dsp:spPr>
        <a:xfrm>
          <a:off x="751999" y="1521630"/>
          <a:ext cx="1958585" cy="1101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300" kern="1200" dirty="0" err="1"/>
            <a:t>Stimulus</a:t>
          </a:r>
          <a:endParaRPr lang="pt-PT" sz="3300" kern="1200" dirty="0"/>
        </a:p>
      </dsp:txBody>
      <dsp:txXfrm>
        <a:off x="751999" y="1521630"/>
        <a:ext cx="1958585" cy="11018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4C93B-624F-4606-A560-7FD1CCFE7194}">
      <dsp:nvSpPr>
        <dsp:cNvPr id="0" name=""/>
        <dsp:cNvSpPr/>
      </dsp:nvSpPr>
      <dsp:spPr>
        <a:xfrm>
          <a:off x="2616251" y="-97278"/>
          <a:ext cx="3785379" cy="3785379"/>
        </a:xfrm>
        <a:prstGeom prst="circularArrow">
          <a:avLst>
            <a:gd name="adj1" fmla="val 4668"/>
            <a:gd name="adj2" fmla="val 272909"/>
            <a:gd name="adj3" fmla="val 12854993"/>
            <a:gd name="adj4" fmla="val 18014777"/>
            <a:gd name="adj5" fmla="val 484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321A0D-996E-4B80-9FD4-6D3FA0C759C6}">
      <dsp:nvSpPr>
        <dsp:cNvPr id="0" name=""/>
        <dsp:cNvSpPr/>
      </dsp:nvSpPr>
      <dsp:spPr>
        <a:xfrm>
          <a:off x="3256213" y="1291"/>
          <a:ext cx="2505456" cy="125272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 dirty="0"/>
            <a:t>Inclusive</a:t>
          </a:r>
          <a:endParaRPr lang="pt-PT" sz="1400" kern="1200" dirty="0"/>
        </a:p>
      </dsp:txBody>
      <dsp:txXfrm>
        <a:off x="3317366" y="62444"/>
        <a:ext cx="2383150" cy="1130422"/>
      </dsp:txXfrm>
    </dsp:sp>
    <dsp:sp modelId="{46D9C8D0-97A7-480C-BE12-138A24DBDEE9}">
      <dsp:nvSpPr>
        <dsp:cNvPr id="0" name=""/>
        <dsp:cNvSpPr/>
      </dsp:nvSpPr>
      <dsp:spPr>
        <a:xfrm>
          <a:off x="4615415" y="1360493"/>
          <a:ext cx="2505456" cy="1252728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Time to practice the activity with quantity and quality</a:t>
          </a:r>
          <a:endParaRPr lang="pt-PT" sz="2000" kern="1200" dirty="0"/>
        </a:p>
      </dsp:txBody>
      <dsp:txXfrm>
        <a:off x="4676568" y="1421646"/>
        <a:ext cx="2383150" cy="1130422"/>
      </dsp:txXfrm>
    </dsp:sp>
    <dsp:sp modelId="{91B68175-6699-4FE5-89B8-93253E7A460C}">
      <dsp:nvSpPr>
        <dsp:cNvPr id="0" name=""/>
        <dsp:cNvSpPr/>
      </dsp:nvSpPr>
      <dsp:spPr>
        <a:xfrm>
          <a:off x="3256213" y="2719696"/>
          <a:ext cx="2505456" cy="1252728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 dirty="0" err="1"/>
            <a:t>Meaningful</a:t>
          </a:r>
          <a:endParaRPr lang="pt-PT" sz="1600" kern="1200" dirty="0"/>
        </a:p>
      </dsp:txBody>
      <dsp:txXfrm>
        <a:off x="3317366" y="2780849"/>
        <a:ext cx="2383150" cy="1130422"/>
      </dsp:txXfrm>
    </dsp:sp>
    <dsp:sp modelId="{38514574-5F4C-4FDD-B476-00BB75F6F71D}">
      <dsp:nvSpPr>
        <dsp:cNvPr id="0" name=""/>
        <dsp:cNvSpPr/>
      </dsp:nvSpPr>
      <dsp:spPr>
        <a:xfrm>
          <a:off x="1897010" y="1360493"/>
          <a:ext cx="2505456" cy="1252728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 dirty="0" err="1"/>
            <a:t>Enjoyable</a:t>
          </a:r>
          <a:r>
            <a:rPr lang="pt-PT" sz="1400" kern="1200" dirty="0"/>
            <a:t> </a:t>
          </a:r>
          <a:endParaRPr lang="pt-PT" sz="1200" kern="1200" dirty="0"/>
        </a:p>
      </dsp:txBody>
      <dsp:txXfrm>
        <a:off x="1958163" y="1421646"/>
        <a:ext cx="2383150" cy="11304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D4A6E-86F9-F248-8EA0-8723A4E4202F}" type="datetimeFigureOut">
              <a:rPr lang="pt-PT" smtClean="0"/>
              <a:t>03/10/2023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AC286-AB50-0640-8458-6AD5202B1C41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83541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AC286-AB50-0640-8458-6AD5202B1C41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74963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AC286-AB50-0640-8458-6AD5202B1C41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0650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AC286-AB50-0640-8458-6AD5202B1C41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35003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AC286-AB50-0640-8458-6AD5202B1C41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14393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AC286-AB50-0640-8458-6AD5202B1C41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85576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AC286-AB50-0640-8458-6AD5202B1C41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5630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AC286-AB50-0640-8458-6AD5202B1C41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35936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AC286-AB50-0640-8458-6AD5202B1C41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93292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AC286-AB50-0640-8458-6AD5202B1C41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5615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Portuguese PE Curricular System: </a:t>
            </a:r>
            <a:r>
              <a:rPr lang="en-GB" b="1" dirty="0"/>
              <a:t>compulsory PE from grade 1 to 12 </a:t>
            </a:r>
            <a:r>
              <a:rPr lang="en-GB" dirty="0"/>
              <a:t>vertically articulated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Primary includes </a:t>
            </a:r>
            <a:r>
              <a:rPr lang="en-GB" dirty="0"/>
              <a:t>grades 1 to 4 (5/6 y to 8/9 years old)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Main principles</a:t>
            </a:r>
            <a:r>
              <a:rPr lang="en-GB" dirty="0"/>
              <a:t>: eclecticism, inclusiveness, multilateral education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Class teacher is the responsible for all </a:t>
            </a:r>
            <a:r>
              <a:rPr lang="en-GB" dirty="0"/>
              <a:t>subjects at primary school, including PE, autonomously or in collaboration with a specialist teacher (profiting from local schools networking)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Schools are offering </a:t>
            </a:r>
            <a:r>
              <a:rPr lang="en-GB" b="1" dirty="0"/>
              <a:t>extra-curricular Physical Activity </a:t>
            </a:r>
            <a:r>
              <a:rPr lang="en-GB" dirty="0"/>
              <a:t>lead by specialist teachers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There is a </a:t>
            </a:r>
            <a:r>
              <a:rPr lang="en-GB" b="1" dirty="0"/>
              <a:t>great lack of PE </a:t>
            </a:r>
            <a:r>
              <a:rPr lang="en-GB" dirty="0"/>
              <a:t>in primary schools, which is </a:t>
            </a:r>
            <a:r>
              <a:rPr lang="en-GB" dirty="0" err="1"/>
              <a:t>becaming</a:t>
            </a:r>
            <a:r>
              <a:rPr lang="en-GB" dirty="0"/>
              <a:t> to be solved since the implementation of national tests at grade 2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AC286-AB50-0640-8458-6AD5202B1C41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1888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AC286-AB50-0640-8458-6AD5202B1C41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74758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AC286-AB50-0640-8458-6AD5202B1C41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3709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AC286-AB50-0640-8458-6AD5202B1C41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61946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AC286-AB50-0640-8458-6AD5202B1C41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4903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2256-1936-4C2A-9410-D41516661618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0D5F-F415-43E0-B613-62EFF26156F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26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2256-1936-4C2A-9410-D41516661618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0D5F-F415-43E0-B613-62EFF26156F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45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2256-1936-4C2A-9410-D41516661618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0D5F-F415-43E0-B613-62EFF26156F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26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2256-1936-4C2A-9410-D41516661618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0D5F-F415-43E0-B613-62EFF26156F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82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2256-1936-4C2A-9410-D41516661618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0D5F-F415-43E0-B613-62EFF26156F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40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2256-1936-4C2A-9410-D41516661618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0D5F-F415-43E0-B613-62EFF26156F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10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2256-1936-4C2A-9410-D41516661618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0D5F-F415-43E0-B613-62EFF26156F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89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2256-1936-4C2A-9410-D41516661618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0D5F-F415-43E0-B613-62EFF26156F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6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2256-1936-4C2A-9410-D41516661618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0D5F-F415-43E0-B613-62EFF26156F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72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2256-1936-4C2A-9410-D41516661618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0D5F-F415-43E0-B613-62EFF26156F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08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2256-1936-4C2A-9410-D41516661618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0D5F-F415-43E0-B613-62EFF26156F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32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02256-1936-4C2A-9410-D41516661618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90D5F-F415-43E0-B613-62EFF26156F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07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diagramLayout" Target="../diagrams/layout1.xml"/><Relationship Id="rId18" Type="http://schemas.openxmlformats.org/officeDocument/2006/relationships/diagramLayout" Target="../diagrams/layout2.xml"/><Relationship Id="rId3" Type="http://schemas.openxmlformats.org/officeDocument/2006/relationships/image" Target="../media/image1.jpeg"/><Relationship Id="rId21" Type="http://schemas.microsoft.com/office/2007/relationships/diagramDrawing" Target="../diagrams/drawing2.xml"/><Relationship Id="rId7" Type="http://schemas.openxmlformats.org/officeDocument/2006/relationships/image" Target="../media/image5.png"/><Relationship Id="rId12" Type="http://schemas.openxmlformats.org/officeDocument/2006/relationships/diagramData" Target="../diagrams/data1.xml"/><Relationship Id="rId17" Type="http://schemas.openxmlformats.org/officeDocument/2006/relationships/diagramData" Target="../diagrams/data2.xml"/><Relationship Id="rId2" Type="http://schemas.openxmlformats.org/officeDocument/2006/relationships/notesSlide" Target="../notesSlides/notesSlide8.xml"/><Relationship Id="rId16" Type="http://schemas.microsoft.com/office/2007/relationships/diagramDrawing" Target="../diagrams/drawing1.xml"/><Relationship Id="rId20" Type="http://schemas.openxmlformats.org/officeDocument/2006/relationships/diagramColors" Target="../diagrams/colors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diagramColors" Target="../diagrams/colors1.xml"/><Relationship Id="rId23" Type="http://schemas.openxmlformats.org/officeDocument/2006/relationships/image" Target="../media/image21.jpeg"/><Relationship Id="rId10" Type="http://schemas.openxmlformats.org/officeDocument/2006/relationships/image" Target="../media/image8.jpeg"/><Relationship Id="rId19" Type="http://schemas.openxmlformats.org/officeDocument/2006/relationships/diagramQuickStyle" Target="../diagrams/quickStyle2.xml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diagramQuickStyle" Target="../diagrams/quickStyle1.xml"/><Relationship Id="rId22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.jpeg"/><Relationship Id="rId21" Type="http://schemas.openxmlformats.org/officeDocument/2006/relationships/image" Target="../media/image34.jpeg"/><Relationship Id="rId7" Type="http://schemas.openxmlformats.org/officeDocument/2006/relationships/image" Target="../media/image5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10" Type="http://schemas.openxmlformats.org/officeDocument/2006/relationships/image" Target="../media/image8.jpeg"/><Relationship Id="rId19" Type="http://schemas.openxmlformats.org/officeDocument/2006/relationships/image" Target="../media/image32.png"/><Relationship Id="rId4" Type="http://schemas.openxmlformats.org/officeDocument/2006/relationships/image" Target="../media/image2.jpeg"/><Relationship Id="rId9" Type="http://schemas.openxmlformats.org/officeDocument/2006/relationships/image" Target="../media/image16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diagramLayout" Target="../diagrams/layout3.xml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diagramData" Target="../diagrams/data3.xml"/><Relationship Id="rId2" Type="http://schemas.openxmlformats.org/officeDocument/2006/relationships/notesSlide" Target="../notesSlides/notesSlide14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diagramColors" Target="../diagrams/colors3.xml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16.png"/><Relationship Id="rId1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5.jpeg"/><Relationship Id="rId3" Type="http://schemas.openxmlformats.org/officeDocument/2006/relationships/image" Target="../media/image12.png"/><Relationship Id="rId7" Type="http://schemas.openxmlformats.org/officeDocument/2006/relationships/image" Target="../media/image3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11" Type="http://schemas.openxmlformats.org/officeDocument/2006/relationships/image" Target="../media/image7.png"/><Relationship Id="rId5" Type="http://schemas.openxmlformats.org/officeDocument/2006/relationships/image" Target="../media/image13.jpe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5.jpeg"/><Relationship Id="rId3" Type="http://schemas.openxmlformats.org/officeDocument/2006/relationships/image" Target="../media/image12.png"/><Relationship Id="rId7" Type="http://schemas.openxmlformats.org/officeDocument/2006/relationships/image" Target="../media/image3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11" Type="http://schemas.openxmlformats.org/officeDocument/2006/relationships/image" Target="../media/image7.png"/><Relationship Id="rId5" Type="http://schemas.openxmlformats.org/officeDocument/2006/relationships/image" Target="../media/image13.jpe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5.jpeg"/><Relationship Id="rId4" Type="http://schemas.openxmlformats.org/officeDocument/2006/relationships/image" Target="../media/image3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1612" y="2010307"/>
            <a:ext cx="9144000" cy="1404620"/>
          </a:xfrm>
        </p:spPr>
        <p:txBody>
          <a:bodyPr>
            <a:noAutofit/>
          </a:bodyPr>
          <a:lstStyle/>
          <a:p>
            <a:r>
              <a:rPr lang="en-US" sz="4000" dirty="0"/>
              <a:t>Motor Development, Learning and Implications to  Physical Education Teaching</a:t>
            </a:r>
            <a:br>
              <a:rPr lang="en-IE" sz="4000" dirty="0"/>
            </a:br>
            <a:endParaRPr lang="en-GB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8537" y="3414927"/>
            <a:ext cx="10090150" cy="924242"/>
          </a:xfrm>
        </p:spPr>
        <p:txBody>
          <a:bodyPr>
            <a:noAutofit/>
          </a:bodyPr>
          <a:lstStyle/>
          <a:p>
            <a:r>
              <a:rPr lang="en-GB" sz="2800" dirty="0">
                <a:latin typeface="+mj-lt"/>
              </a:rPr>
              <a:t>Nuno Ferro,  Carolina Santos, Sara Martins e Diogo Ribeiro</a:t>
            </a:r>
          </a:p>
          <a:p>
            <a:r>
              <a:rPr lang="en-GB" sz="2800" i="1" dirty="0" err="1"/>
              <a:t>Faculdade</a:t>
            </a:r>
            <a:r>
              <a:rPr lang="en-GB" sz="2800" i="1" dirty="0"/>
              <a:t> de </a:t>
            </a:r>
            <a:r>
              <a:rPr lang="en-GB" sz="2800" i="1" dirty="0" err="1"/>
              <a:t>Motricidade</a:t>
            </a:r>
            <a:r>
              <a:rPr lang="en-GB" sz="2800" i="1" dirty="0"/>
              <a:t> Humana, </a:t>
            </a:r>
            <a:r>
              <a:rPr lang="en-GB" sz="2800" i="1" dirty="0" err="1"/>
              <a:t>Universidade</a:t>
            </a:r>
            <a:r>
              <a:rPr lang="en-GB" sz="2800" i="1" dirty="0"/>
              <a:t> de </a:t>
            </a:r>
            <a:r>
              <a:rPr lang="en-GB" sz="2800" i="1" dirty="0" err="1"/>
              <a:t>Lisboa</a:t>
            </a:r>
            <a:endParaRPr lang="en-GB" sz="2800" i="1" dirty="0"/>
          </a:p>
          <a:p>
            <a:endParaRPr lang="en-GB" sz="2800" i="1" dirty="0"/>
          </a:p>
          <a:p>
            <a:r>
              <a:rPr lang="en-GB" sz="2800" i="1" dirty="0"/>
              <a:t>PRIME PETE LTT#4+#5</a:t>
            </a:r>
          </a:p>
          <a:p>
            <a:r>
              <a:rPr lang="en-GB" sz="2800" i="1" dirty="0" err="1"/>
              <a:t>Lisboa</a:t>
            </a:r>
            <a:r>
              <a:rPr lang="en-GB" sz="2800" i="1" dirty="0"/>
              <a:t>, September 12</a:t>
            </a:r>
            <a:r>
              <a:rPr lang="en-GB" sz="2800" i="1" baseline="30000" dirty="0"/>
              <a:t>th</a:t>
            </a:r>
            <a:r>
              <a:rPr lang="en-GB" sz="2800" i="1" dirty="0"/>
              <a:t>-16</a:t>
            </a:r>
            <a:r>
              <a:rPr lang="en-GB" sz="2800" i="1" baseline="30000" dirty="0"/>
              <a:t>th</a:t>
            </a:r>
            <a:r>
              <a:rPr lang="en-GB" sz="2800" i="1" dirty="0"/>
              <a:t> 2022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011" y="6101338"/>
            <a:ext cx="2648988" cy="756661"/>
          </a:xfrm>
          <a:prstGeom prst="rect">
            <a:avLst/>
          </a:prstGeom>
        </p:spPr>
      </p:pic>
      <p:pic>
        <p:nvPicPr>
          <p:cNvPr id="13" name="Picture 12" descr="C:\Users\claude.scheuer\Dropbox\Uni DIPPE\PMI\Logos\EUPEA.jpg">
            <a:extLst>
              <a:ext uri="{FF2B5EF4-FFF2-40B4-BE49-F238E27FC236}">
                <a16:creationId xmlns:a16="http://schemas.microsoft.com/office/drawing/2014/main" id="{3FB075BF-C3BC-44F5-A31F-C7D4972E7C3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702" y="6348413"/>
            <a:ext cx="1026160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BF740A-F1C7-4708-A886-E1A7D70F2FB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317" y="6357938"/>
            <a:ext cx="1838325" cy="351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A97145-20B6-4C0A-A974-1794256AEB0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7" y="6325553"/>
            <a:ext cx="403225" cy="35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C2060D-1155-4871-B9A8-893F1206D67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932" y="6305868"/>
            <a:ext cx="33528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6FB8B56-7FA5-4C20-8380-989DD12E69F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2" y="6354128"/>
            <a:ext cx="389890" cy="31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F47BAB-DECE-4B75-B107-C37718832E3C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252" y="6312853"/>
            <a:ext cx="364490" cy="366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7904A2-581F-4956-A298-DBFC87068E2D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7" y="6373813"/>
            <a:ext cx="1828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844C39-5ACB-4896-B2AF-6F4D1D1402A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34828"/>
            <a:ext cx="1933892" cy="1320572"/>
          </a:xfrm>
          <a:prstGeom prst="rect">
            <a:avLst/>
          </a:prstGeom>
        </p:spPr>
      </p:pic>
      <p:pic>
        <p:nvPicPr>
          <p:cNvPr id="4" name="Picture 13">
            <a:extLst>
              <a:ext uri="{FF2B5EF4-FFF2-40B4-BE49-F238E27FC236}">
                <a16:creationId xmlns:a16="http://schemas.microsoft.com/office/drawing/2014/main" id="{AD5E09F5-0EA1-C42B-2780-5963D4A73DA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808" y="186372"/>
            <a:ext cx="6209620" cy="1404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2669330-6246-799D-F03E-00A3E87C97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505" y="5534828"/>
            <a:ext cx="1228896" cy="4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26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011" y="6101338"/>
            <a:ext cx="2648988" cy="756661"/>
          </a:xfrm>
          <a:prstGeom prst="rect">
            <a:avLst/>
          </a:prstGeom>
        </p:spPr>
      </p:pic>
      <p:pic>
        <p:nvPicPr>
          <p:cNvPr id="13" name="Picture 12" descr="C:\Users\claude.scheuer\Dropbox\Uni DIPPE\PMI\Logos\EUPEA.jpg">
            <a:extLst>
              <a:ext uri="{FF2B5EF4-FFF2-40B4-BE49-F238E27FC236}">
                <a16:creationId xmlns:a16="http://schemas.microsoft.com/office/drawing/2014/main" id="{3FB075BF-C3BC-44F5-A31F-C7D4972E7C3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702" y="6348413"/>
            <a:ext cx="1026160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BF740A-F1C7-4708-A886-E1A7D70F2FB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317" y="6357938"/>
            <a:ext cx="1838325" cy="351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A97145-20B6-4C0A-A974-1794256AEB0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7" y="6325553"/>
            <a:ext cx="403225" cy="35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C2060D-1155-4871-B9A8-893F1206D674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932" y="6305868"/>
            <a:ext cx="33528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6FB8B56-7FA5-4C20-8380-989DD12E69FC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2" y="6354128"/>
            <a:ext cx="389890" cy="31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F47BAB-DECE-4B75-B107-C37718832E3C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252" y="6312853"/>
            <a:ext cx="364490" cy="366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7904A2-581F-4956-A298-DBFC87068E2D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7" y="6373813"/>
            <a:ext cx="1828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844C39-5ACB-4896-B2AF-6F4D1D1402A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34828"/>
            <a:ext cx="1933892" cy="1320572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5048B0A-2D4E-FE9F-EE1C-28A8312B8C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3100162"/>
              </p:ext>
            </p:extLst>
          </p:nvPr>
        </p:nvGraphicFramePr>
        <p:xfrm>
          <a:off x="4837023" y="460466"/>
          <a:ext cx="2657987" cy="3188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2B927320-279B-BD05-112F-1C00CA850ABA}"/>
              </a:ext>
            </a:extLst>
          </p:cNvPr>
          <p:cNvSpPr txBox="1"/>
          <p:nvPr/>
        </p:nvSpPr>
        <p:spPr>
          <a:xfrm>
            <a:off x="1314905" y="731493"/>
            <a:ext cx="3228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b="1" dirty="0"/>
              <a:t>Motor </a:t>
            </a:r>
            <a:r>
              <a:rPr lang="pt-PT" sz="2800" b="1" dirty="0" err="1"/>
              <a:t>Development</a:t>
            </a:r>
            <a:endParaRPr lang="pt-PT" sz="2800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8804EDB-209F-18C5-AF29-434554F43C63}"/>
              </a:ext>
            </a:extLst>
          </p:cNvPr>
          <p:cNvSpPr txBox="1"/>
          <p:nvPr/>
        </p:nvSpPr>
        <p:spPr>
          <a:xfrm>
            <a:off x="8008712" y="568788"/>
            <a:ext cx="3068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b="1" dirty="0" err="1"/>
              <a:t>Practice</a:t>
            </a:r>
            <a:r>
              <a:rPr lang="pt-PT" sz="2800" b="1" dirty="0"/>
              <a:t> &amp; </a:t>
            </a:r>
            <a:r>
              <a:rPr lang="pt-PT" sz="2800" b="1" dirty="0" err="1"/>
              <a:t>Learning</a:t>
            </a:r>
            <a:endParaRPr lang="pt-PT" sz="2800" b="1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3C1309A-E54F-AEBB-FB61-ECF125FD8A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1124172"/>
              </p:ext>
            </p:extLst>
          </p:nvPr>
        </p:nvGraphicFramePr>
        <p:xfrm>
          <a:off x="3105725" y="3655903"/>
          <a:ext cx="6120581" cy="262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7" name="Picture 2" descr="Resultado de imagem para crianÃ§as">
            <a:extLst>
              <a:ext uri="{FF2B5EF4-FFF2-40B4-BE49-F238E27FC236}">
                <a16:creationId xmlns:a16="http://schemas.microsoft.com/office/drawing/2014/main" id="{7C563160-EB55-D520-BEE8-FE0FE2F2D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347" y="1254713"/>
            <a:ext cx="3872868" cy="219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esultado de imagem para crianÃ§as">
            <a:extLst>
              <a:ext uri="{FF2B5EF4-FFF2-40B4-BE49-F238E27FC236}">
                <a16:creationId xmlns:a16="http://schemas.microsoft.com/office/drawing/2014/main" id="{6B615C2F-00D7-D18D-0D6A-44E21D0F1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27" y="1294543"/>
            <a:ext cx="4043418" cy="215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03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011" y="6101338"/>
            <a:ext cx="2648988" cy="756661"/>
          </a:xfrm>
          <a:prstGeom prst="rect">
            <a:avLst/>
          </a:prstGeom>
        </p:spPr>
      </p:pic>
      <p:pic>
        <p:nvPicPr>
          <p:cNvPr id="13" name="Picture 12" descr="C:\Users\claude.scheuer\Dropbox\Uni DIPPE\PMI\Logos\EUPEA.jpg">
            <a:extLst>
              <a:ext uri="{FF2B5EF4-FFF2-40B4-BE49-F238E27FC236}">
                <a16:creationId xmlns:a16="http://schemas.microsoft.com/office/drawing/2014/main" id="{3FB075BF-C3BC-44F5-A31F-C7D4972E7C3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702" y="6348413"/>
            <a:ext cx="1026160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BF740A-F1C7-4708-A886-E1A7D70F2FB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317" y="6357938"/>
            <a:ext cx="1838325" cy="351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A97145-20B6-4C0A-A974-1794256AEB0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7" y="6325553"/>
            <a:ext cx="403225" cy="35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C2060D-1155-4871-B9A8-893F1206D674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932" y="6305868"/>
            <a:ext cx="33528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6FB8B56-7FA5-4C20-8380-989DD12E69FC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2" y="6354128"/>
            <a:ext cx="389890" cy="31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F47BAB-DECE-4B75-B107-C37718832E3C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252" y="6312853"/>
            <a:ext cx="364490" cy="366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7904A2-581F-4956-A298-DBFC87068E2D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7" y="6373813"/>
            <a:ext cx="1828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844C39-5ACB-4896-B2AF-6F4D1D1402A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34828"/>
            <a:ext cx="1933892" cy="132057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10ACA3F-7371-25F8-D4E0-E0A81D71E191}"/>
              </a:ext>
            </a:extLst>
          </p:cNvPr>
          <p:cNvPicPr/>
          <p:nvPr/>
        </p:nvPicPr>
        <p:blipFill rotWithShape="1">
          <a:blip r:embed="rId12"/>
          <a:srcRect l="9526" t="24836" r="16211" b="7149"/>
          <a:stretch/>
        </p:blipFill>
        <p:spPr bwMode="auto">
          <a:xfrm>
            <a:off x="1084483" y="222135"/>
            <a:ext cx="10337992" cy="53126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5099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011" y="6101338"/>
            <a:ext cx="2648988" cy="756661"/>
          </a:xfrm>
          <a:prstGeom prst="rect">
            <a:avLst/>
          </a:prstGeom>
        </p:spPr>
      </p:pic>
      <p:pic>
        <p:nvPicPr>
          <p:cNvPr id="13" name="Picture 12" descr="C:\Users\claude.scheuer\Dropbox\Uni DIPPE\PMI\Logos\EUPEA.jpg">
            <a:extLst>
              <a:ext uri="{FF2B5EF4-FFF2-40B4-BE49-F238E27FC236}">
                <a16:creationId xmlns:a16="http://schemas.microsoft.com/office/drawing/2014/main" id="{3FB075BF-C3BC-44F5-A31F-C7D4972E7C3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702" y="6348413"/>
            <a:ext cx="1026160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BF740A-F1C7-4708-A886-E1A7D70F2FB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317" y="6357938"/>
            <a:ext cx="1838325" cy="351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A97145-20B6-4C0A-A974-1794256AEB0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7" y="6325553"/>
            <a:ext cx="403225" cy="35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C2060D-1155-4871-B9A8-893F1206D674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932" y="6305868"/>
            <a:ext cx="33528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6FB8B56-7FA5-4C20-8380-989DD12E69FC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2" y="6354128"/>
            <a:ext cx="389890" cy="31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F47BAB-DECE-4B75-B107-C37718832E3C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252" y="6312853"/>
            <a:ext cx="364490" cy="366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7904A2-581F-4956-A298-DBFC87068E2D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7" y="6373813"/>
            <a:ext cx="1828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844C39-5ACB-4896-B2AF-6F4D1D1402A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34828"/>
            <a:ext cx="1933892" cy="132057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15ED6EE-002B-758A-933A-5A1F919EA7B2}"/>
              </a:ext>
            </a:extLst>
          </p:cNvPr>
          <p:cNvPicPr/>
          <p:nvPr/>
        </p:nvPicPr>
        <p:blipFill rotWithShape="1">
          <a:blip r:embed="rId12"/>
          <a:srcRect l="24587" t="13611" r="21847" b="11375"/>
          <a:stretch/>
        </p:blipFill>
        <p:spPr bwMode="auto">
          <a:xfrm>
            <a:off x="2104499" y="144343"/>
            <a:ext cx="7983002" cy="65693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16446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011" y="6101338"/>
            <a:ext cx="2648988" cy="756661"/>
          </a:xfrm>
          <a:prstGeom prst="rect">
            <a:avLst/>
          </a:prstGeom>
        </p:spPr>
      </p:pic>
      <p:pic>
        <p:nvPicPr>
          <p:cNvPr id="13" name="Picture 12" descr="C:\Users\claude.scheuer\Dropbox\Uni DIPPE\PMI\Logos\EUPEA.jpg">
            <a:extLst>
              <a:ext uri="{FF2B5EF4-FFF2-40B4-BE49-F238E27FC236}">
                <a16:creationId xmlns:a16="http://schemas.microsoft.com/office/drawing/2014/main" id="{3FB075BF-C3BC-44F5-A31F-C7D4972E7C3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702" y="6348413"/>
            <a:ext cx="1026160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BF740A-F1C7-4708-A886-E1A7D70F2FB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317" y="6357938"/>
            <a:ext cx="1838325" cy="351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A97145-20B6-4C0A-A974-1794256AEB0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7" y="6325553"/>
            <a:ext cx="403225" cy="35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C2060D-1155-4871-B9A8-893F1206D674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932" y="6305868"/>
            <a:ext cx="33528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6FB8B56-7FA5-4C20-8380-989DD12E69FC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2" y="6354128"/>
            <a:ext cx="389890" cy="31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F47BAB-DECE-4B75-B107-C37718832E3C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252" y="6312853"/>
            <a:ext cx="364490" cy="366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7904A2-581F-4956-A298-DBFC87068E2D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7" y="6373813"/>
            <a:ext cx="1828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844C39-5ACB-4896-B2AF-6F4D1D1402A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34828"/>
            <a:ext cx="1933892" cy="132057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8B0D738-8DF4-F937-3AF8-FF9F9F758067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9462" t="23576" r="19346" b="9724"/>
          <a:stretch/>
        </p:blipFill>
        <p:spPr>
          <a:xfrm>
            <a:off x="2996418" y="464243"/>
            <a:ext cx="6513342" cy="592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62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011" y="6101338"/>
            <a:ext cx="2648988" cy="756661"/>
          </a:xfrm>
          <a:prstGeom prst="rect">
            <a:avLst/>
          </a:prstGeom>
        </p:spPr>
      </p:pic>
      <p:pic>
        <p:nvPicPr>
          <p:cNvPr id="13" name="Picture 12" descr="C:\Users\claude.scheuer\Dropbox\Uni DIPPE\PMI\Logos\EUPEA.jpg">
            <a:extLst>
              <a:ext uri="{FF2B5EF4-FFF2-40B4-BE49-F238E27FC236}">
                <a16:creationId xmlns:a16="http://schemas.microsoft.com/office/drawing/2014/main" id="{3FB075BF-C3BC-44F5-A31F-C7D4972E7C3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702" y="6348413"/>
            <a:ext cx="1026160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BF740A-F1C7-4708-A886-E1A7D70F2FB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317" y="6357938"/>
            <a:ext cx="1838325" cy="351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A97145-20B6-4C0A-A974-1794256AEB0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7" y="6325553"/>
            <a:ext cx="403225" cy="35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C2060D-1155-4871-B9A8-893F1206D674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932" y="6305868"/>
            <a:ext cx="33528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6FB8B56-7FA5-4C20-8380-989DD12E69FC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2" y="6354128"/>
            <a:ext cx="389890" cy="31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F47BAB-DECE-4B75-B107-C37718832E3C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252" y="6312853"/>
            <a:ext cx="364490" cy="366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7904A2-581F-4956-A298-DBFC87068E2D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7" y="6373813"/>
            <a:ext cx="1828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844C39-5ACB-4896-B2AF-6F4D1D1402A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34828"/>
            <a:ext cx="1933892" cy="1320572"/>
          </a:xfrm>
          <a:prstGeom prst="rect">
            <a:avLst/>
          </a:prstGeom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B7EAE0CF-A670-5C7F-9D49-154DE943CC4F}"/>
              </a:ext>
            </a:extLst>
          </p:cNvPr>
          <p:cNvGrpSpPr>
            <a:grpSpLocks/>
          </p:cNvGrpSpPr>
          <p:nvPr/>
        </p:nvGrpSpPr>
        <p:grpSpPr bwMode="auto">
          <a:xfrm>
            <a:off x="407049" y="284702"/>
            <a:ext cx="6666230" cy="4861651"/>
            <a:chOff x="0" y="0"/>
            <a:chExt cx="5760" cy="4320"/>
          </a:xfrm>
        </p:grpSpPr>
        <p:pic>
          <p:nvPicPr>
            <p:cNvPr id="3" name="Picture 3" descr="j-6">
              <a:extLst>
                <a:ext uri="{FF2B5EF4-FFF2-40B4-BE49-F238E27FC236}">
                  <a16:creationId xmlns:a16="http://schemas.microsoft.com/office/drawing/2014/main" id="{719BD6C7-FD5B-9CE9-D2CA-1C5706DC3A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0"/>
              <a:ext cx="1612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 descr="j-4">
              <a:extLst>
                <a:ext uri="{FF2B5EF4-FFF2-40B4-BE49-F238E27FC236}">
                  <a16:creationId xmlns:a16="http://schemas.microsoft.com/office/drawing/2014/main" id="{CD45EC9E-525F-639C-76A8-88338A7A80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80"/>
              <a:ext cx="1341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j-1">
              <a:extLst>
                <a:ext uri="{FF2B5EF4-FFF2-40B4-BE49-F238E27FC236}">
                  <a16:creationId xmlns:a16="http://schemas.microsoft.com/office/drawing/2014/main" id="{769FF102-AFEE-42AE-73D0-6DD06760F3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67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-2">
              <a:extLst>
                <a:ext uri="{FF2B5EF4-FFF2-40B4-BE49-F238E27FC236}">
                  <a16:creationId xmlns:a16="http://schemas.microsoft.com/office/drawing/2014/main" id="{C11121E5-B0D1-4D01-5A25-09E9BD8FEC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0"/>
              <a:ext cx="1908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-3">
              <a:extLst>
                <a:ext uri="{FF2B5EF4-FFF2-40B4-BE49-F238E27FC236}">
                  <a16:creationId xmlns:a16="http://schemas.microsoft.com/office/drawing/2014/main" id="{334DDF13-D748-CDCB-8438-F320FF9E6C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049"/>
              <a:ext cx="2976" cy="2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8" descr="j-9">
              <a:extLst>
                <a:ext uri="{FF2B5EF4-FFF2-40B4-BE49-F238E27FC236}">
                  <a16:creationId xmlns:a16="http://schemas.microsoft.com/office/drawing/2014/main" id="{53ED05CB-8F2E-EA8A-4A12-683046DB87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9" y="0"/>
              <a:ext cx="1411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9" descr="j-10">
              <a:extLst>
                <a:ext uri="{FF2B5EF4-FFF2-40B4-BE49-F238E27FC236}">
                  <a16:creationId xmlns:a16="http://schemas.microsoft.com/office/drawing/2014/main" id="{92E4FC5D-7CA0-A8A1-1C43-3FEAC44B89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043"/>
              <a:ext cx="1488" cy="1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0" descr="j-5">
              <a:extLst>
                <a:ext uri="{FF2B5EF4-FFF2-40B4-BE49-F238E27FC236}">
                  <a16:creationId xmlns:a16="http://schemas.microsoft.com/office/drawing/2014/main" id="{A6E415F7-F1FD-254E-380D-6635EE9903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1920"/>
              <a:ext cx="1632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11">
              <a:extLst>
                <a:ext uri="{FF2B5EF4-FFF2-40B4-BE49-F238E27FC236}">
                  <a16:creationId xmlns:a16="http://schemas.microsoft.com/office/drawing/2014/main" id="{45E72065-5EE3-E761-3B7F-A6C1286B0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3744"/>
              <a:ext cx="1440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1800"/>
            </a:p>
          </p:txBody>
        </p:sp>
        <p:sp>
          <p:nvSpPr>
            <p:cNvPr id="22" name="Rectangle 12">
              <a:extLst>
                <a:ext uri="{FF2B5EF4-FFF2-40B4-BE49-F238E27FC236}">
                  <a16:creationId xmlns:a16="http://schemas.microsoft.com/office/drawing/2014/main" id="{301C67C6-A9C3-46C1-6C16-1FEFC17832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1728"/>
              <a:ext cx="1296" cy="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1800"/>
            </a:p>
          </p:txBody>
        </p:sp>
      </p:grpSp>
      <p:pic>
        <p:nvPicPr>
          <p:cNvPr id="24" name="Picture 3" descr="s-9">
            <a:extLst>
              <a:ext uri="{FF2B5EF4-FFF2-40B4-BE49-F238E27FC236}">
                <a16:creationId xmlns:a16="http://schemas.microsoft.com/office/drawing/2014/main" id="{07D8C67D-8970-BC98-83C4-C9FD45578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655" y="3022896"/>
            <a:ext cx="17033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 descr="j3">
            <a:extLst>
              <a:ext uri="{FF2B5EF4-FFF2-40B4-BE49-F238E27FC236}">
                <a16:creationId xmlns:a16="http://schemas.microsoft.com/office/drawing/2014/main" id="{8061D32B-6D55-7F70-27C8-683410E4D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683" y="284702"/>
            <a:ext cx="190658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s-12">
            <a:extLst>
              <a:ext uri="{FF2B5EF4-FFF2-40B4-BE49-F238E27FC236}">
                <a16:creationId xmlns:a16="http://schemas.microsoft.com/office/drawing/2014/main" id="{1607CE91-94FE-B4FC-0186-6604E45F4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683" y="3360996"/>
            <a:ext cx="1854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 descr="s-16">
            <a:extLst>
              <a:ext uri="{FF2B5EF4-FFF2-40B4-BE49-F238E27FC236}">
                <a16:creationId xmlns:a16="http://schemas.microsoft.com/office/drawing/2014/main" id="{4BE52D0C-5BAB-D1DB-C539-2D8DF2483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700" y="473891"/>
            <a:ext cx="12017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507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011" y="6101338"/>
            <a:ext cx="2648988" cy="756661"/>
          </a:xfrm>
          <a:prstGeom prst="rect">
            <a:avLst/>
          </a:prstGeom>
        </p:spPr>
      </p:pic>
      <p:pic>
        <p:nvPicPr>
          <p:cNvPr id="13" name="Picture 12" descr="C:\Users\claude.scheuer\Dropbox\Uni DIPPE\PMI\Logos\EUPEA.jpg">
            <a:extLst>
              <a:ext uri="{FF2B5EF4-FFF2-40B4-BE49-F238E27FC236}">
                <a16:creationId xmlns:a16="http://schemas.microsoft.com/office/drawing/2014/main" id="{3FB075BF-C3BC-44F5-A31F-C7D4972E7C3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702" y="6348413"/>
            <a:ext cx="1026160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BF740A-F1C7-4708-A886-E1A7D70F2FB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317" y="6357938"/>
            <a:ext cx="1838325" cy="351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A97145-20B6-4C0A-A974-1794256AEB0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7" y="6325553"/>
            <a:ext cx="403225" cy="35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C2060D-1155-4871-B9A8-893F1206D674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932" y="6305868"/>
            <a:ext cx="33528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6FB8B56-7FA5-4C20-8380-989DD12E69FC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2" y="6354128"/>
            <a:ext cx="389890" cy="31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F47BAB-DECE-4B75-B107-C37718832E3C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252" y="6312853"/>
            <a:ext cx="364490" cy="366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7904A2-581F-4956-A298-DBFC87068E2D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7" y="6373813"/>
            <a:ext cx="1828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844C39-5ACB-4896-B2AF-6F4D1D1402A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34828"/>
            <a:ext cx="1933892" cy="1320572"/>
          </a:xfrm>
          <a:prstGeom prst="rect">
            <a:avLst/>
          </a:prstGeom>
        </p:spPr>
      </p:pic>
      <p:sp>
        <p:nvSpPr>
          <p:cNvPr id="2" name="Isosceles Triangle 2">
            <a:extLst>
              <a:ext uri="{FF2B5EF4-FFF2-40B4-BE49-F238E27FC236}">
                <a16:creationId xmlns:a16="http://schemas.microsoft.com/office/drawing/2014/main" id="{485FE708-79DF-2B29-31DA-AB9A85E7EE51}"/>
              </a:ext>
            </a:extLst>
          </p:cNvPr>
          <p:cNvSpPr/>
          <p:nvPr/>
        </p:nvSpPr>
        <p:spPr>
          <a:xfrm>
            <a:off x="3855924" y="508418"/>
            <a:ext cx="4494727" cy="4919730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CaixaDeTexto 4">
            <a:extLst>
              <a:ext uri="{FF2B5EF4-FFF2-40B4-BE49-F238E27FC236}">
                <a16:creationId xmlns:a16="http://schemas.microsoft.com/office/drawing/2014/main" id="{E33B210E-902D-3EB8-DEED-82E7B09233D3}"/>
              </a:ext>
            </a:extLst>
          </p:cNvPr>
          <p:cNvSpPr txBox="1"/>
          <p:nvPr/>
        </p:nvSpPr>
        <p:spPr>
          <a:xfrm>
            <a:off x="3776982" y="4745236"/>
            <a:ext cx="4652609" cy="52322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PT" sz="2800" dirty="0" err="1"/>
              <a:t>Exploration</a:t>
            </a:r>
            <a:endParaRPr lang="pt-PT" sz="28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23A670C-2190-C971-697A-BAFABA59DC65}"/>
              </a:ext>
            </a:extLst>
          </p:cNvPr>
          <p:cNvSpPr txBox="1"/>
          <p:nvPr/>
        </p:nvSpPr>
        <p:spPr>
          <a:xfrm>
            <a:off x="3776979" y="3845488"/>
            <a:ext cx="4652609" cy="52322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PT" sz="2800" dirty="0" err="1"/>
              <a:t>Descovery</a:t>
            </a:r>
            <a:endParaRPr lang="pt-PT" sz="28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D4FACAD-0B29-3321-B1FF-5DF412BA1055}"/>
              </a:ext>
            </a:extLst>
          </p:cNvPr>
          <p:cNvSpPr txBox="1"/>
          <p:nvPr/>
        </p:nvSpPr>
        <p:spPr>
          <a:xfrm>
            <a:off x="3776979" y="2909691"/>
            <a:ext cx="4652609" cy="52322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PT" sz="2800" dirty="0" err="1"/>
              <a:t>Combination</a:t>
            </a:r>
            <a:endParaRPr lang="pt-PT" sz="2800" dirty="0"/>
          </a:p>
        </p:txBody>
      </p:sp>
      <p:sp>
        <p:nvSpPr>
          <p:cNvPr id="7" name="CaixaDeTexto 4">
            <a:extLst>
              <a:ext uri="{FF2B5EF4-FFF2-40B4-BE49-F238E27FC236}">
                <a16:creationId xmlns:a16="http://schemas.microsoft.com/office/drawing/2014/main" id="{5DFDF86F-592B-FF0B-AF98-860C2632C1B8}"/>
              </a:ext>
            </a:extLst>
          </p:cNvPr>
          <p:cNvSpPr txBox="1"/>
          <p:nvPr/>
        </p:nvSpPr>
        <p:spPr>
          <a:xfrm>
            <a:off x="3776980" y="1955832"/>
            <a:ext cx="4652609" cy="52322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PT" sz="2800" dirty="0" err="1"/>
              <a:t>Selection</a:t>
            </a:r>
            <a:endParaRPr lang="pt-PT" sz="2800" dirty="0"/>
          </a:p>
        </p:txBody>
      </p:sp>
      <p:sp>
        <p:nvSpPr>
          <p:cNvPr id="8" name="CaixaDeTexto 4">
            <a:extLst>
              <a:ext uri="{FF2B5EF4-FFF2-40B4-BE49-F238E27FC236}">
                <a16:creationId xmlns:a16="http://schemas.microsoft.com/office/drawing/2014/main" id="{6F4341ED-8AEF-61C9-AC63-315627EAC945}"/>
              </a:ext>
            </a:extLst>
          </p:cNvPr>
          <p:cNvSpPr txBox="1"/>
          <p:nvPr/>
        </p:nvSpPr>
        <p:spPr>
          <a:xfrm>
            <a:off x="3855924" y="1027433"/>
            <a:ext cx="4652609" cy="52322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PT" sz="2800" dirty="0"/>
              <a:t>Performance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876932D-797A-642D-49DF-7BCE0524D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8603" y="1190022"/>
            <a:ext cx="2271603" cy="5174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800" dirty="0" err="1">
                <a:solidFill>
                  <a:srgbClr val="000066"/>
                </a:solidFill>
                <a:latin typeface="Tw Cen MT" panose="020B0602020104020603" pitchFamily="34" charset="0"/>
              </a:rPr>
              <a:t>Complex</a:t>
            </a:r>
            <a:endParaRPr lang="en-GB" altLang="pt-PT" sz="2800" dirty="0">
              <a:solidFill>
                <a:srgbClr val="000066"/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9AD7EAD-6878-E8B2-4DB1-98D720E9E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3941" y="4791096"/>
            <a:ext cx="2271603" cy="5174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800" dirty="0" err="1">
                <a:solidFill>
                  <a:srgbClr val="000066"/>
                </a:solidFill>
                <a:latin typeface="Tw Cen MT" panose="020B0602020104020603" pitchFamily="34" charset="0"/>
              </a:rPr>
              <a:t>Simple</a:t>
            </a:r>
            <a:endParaRPr lang="en-GB" altLang="pt-PT" sz="2800" dirty="0">
              <a:solidFill>
                <a:srgbClr val="000066"/>
              </a:solidFill>
              <a:latin typeface="Tw Cen MT" panose="020B0602020104020603" pitchFamily="34" charset="0"/>
            </a:endParaRPr>
          </a:p>
        </p:txBody>
      </p:sp>
      <p:cxnSp>
        <p:nvCxnSpPr>
          <p:cNvPr id="12" name="Straight Arrow Connector 13">
            <a:extLst>
              <a:ext uri="{FF2B5EF4-FFF2-40B4-BE49-F238E27FC236}">
                <a16:creationId xmlns:a16="http://schemas.microsoft.com/office/drawing/2014/main" id="{207A6694-EDEB-7B08-1A6E-D834DDA427FB}"/>
              </a:ext>
            </a:extLst>
          </p:cNvPr>
          <p:cNvCxnSpPr/>
          <p:nvPr/>
        </p:nvCxnSpPr>
        <p:spPr>
          <a:xfrm flipV="1">
            <a:off x="10409743" y="2118421"/>
            <a:ext cx="0" cy="2261702"/>
          </a:xfrm>
          <a:prstGeom prst="straightConnector1">
            <a:avLst/>
          </a:prstGeom>
          <a:ln w="60325" cmpd="sng"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4">
            <a:extLst>
              <a:ext uri="{FF2B5EF4-FFF2-40B4-BE49-F238E27FC236}">
                <a16:creationId xmlns:a16="http://schemas.microsoft.com/office/drawing/2014/main" id="{7006DFD1-DE60-5558-F11A-D907EB0D4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307" y="1093568"/>
            <a:ext cx="2271603" cy="5174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800" dirty="0" err="1">
                <a:solidFill>
                  <a:srgbClr val="000066"/>
                </a:solidFill>
                <a:latin typeface="Tw Cen MT" panose="020B0602020104020603" pitchFamily="34" charset="0"/>
              </a:rPr>
              <a:t>Specific</a:t>
            </a:r>
            <a:endParaRPr lang="en-GB" altLang="pt-PT" sz="2800" dirty="0">
              <a:solidFill>
                <a:srgbClr val="000066"/>
              </a:solidFill>
              <a:latin typeface="Tw Cen MT" panose="020B0602020104020603" pitchFamily="34" charset="0"/>
            </a:endParaRPr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BD013A72-A76B-E679-A52D-BDF62566D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306" y="4814268"/>
            <a:ext cx="2271603" cy="5174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800" dirty="0">
                <a:solidFill>
                  <a:srgbClr val="000066"/>
                </a:solidFill>
                <a:latin typeface="Tw Cen MT" panose="020B0602020104020603" pitchFamily="34" charset="0"/>
              </a:rPr>
              <a:t>General</a:t>
            </a:r>
            <a:endParaRPr lang="en-GB" altLang="pt-PT" sz="2800" dirty="0">
              <a:solidFill>
                <a:srgbClr val="000066"/>
              </a:solidFill>
              <a:latin typeface="Tw Cen MT" panose="020B0602020104020603" pitchFamily="34" charset="0"/>
            </a:endParaRPr>
          </a:p>
        </p:txBody>
      </p:sp>
      <p:cxnSp>
        <p:nvCxnSpPr>
          <p:cNvPr id="22" name="Straight Arrow Connector 16">
            <a:extLst>
              <a:ext uri="{FF2B5EF4-FFF2-40B4-BE49-F238E27FC236}">
                <a16:creationId xmlns:a16="http://schemas.microsoft.com/office/drawing/2014/main" id="{901412CD-6DB9-ED8A-1913-9D8B91BF2D36}"/>
              </a:ext>
            </a:extLst>
          </p:cNvPr>
          <p:cNvCxnSpPr/>
          <p:nvPr/>
        </p:nvCxnSpPr>
        <p:spPr>
          <a:xfrm flipV="1">
            <a:off x="1906447" y="2021967"/>
            <a:ext cx="0" cy="2261702"/>
          </a:xfrm>
          <a:prstGeom prst="straightConnector1">
            <a:avLst/>
          </a:prstGeom>
          <a:ln w="60325" cmpd="sng"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634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011" y="6101338"/>
            <a:ext cx="2648988" cy="756661"/>
          </a:xfrm>
          <a:prstGeom prst="rect">
            <a:avLst/>
          </a:prstGeom>
        </p:spPr>
      </p:pic>
      <p:pic>
        <p:nvPicPr>
          <p:cNvPr id="13" name="Picture 12" descr="C:\Users\claude.scheuer\Dropbox\Uni DIPPE\PMI\Logos\EUPEA.jpg">
            <a:extLst>
              <a:ext uri="{FF2B5EF4-FFF2-40B4-BE49-F238E27FC236}">
                <a16:creationId xmlns:a16="http://schemas.microsoft.com/office/drawing/2014/main" id="{3FB075BF-C3BC-44F5-A31F-C7D4972E7C3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702" y="6348413"/>
            <a:ext cx="1026160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BF740A-F1C7-4708-A886-E1A7D70F2FB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317" y="6357938"/>
            <a:ext cx="1838325" cy="351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A97145-20B6-4C0A-A974-1794256AEB0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7" y="6325553"/>
            <a:ext cx="403225" cy="35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C2060D-1155-4871-B9A8-893F1206D674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932" y="6305868"/>
            <a:ext cx="33528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6FB8B56-7FA5-4C20-8380-989DD12E69FC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2" y="6354128"/>
            <a:ext cx="389890" cy="31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F47BAB-DECE-4B75-B107-C37718832E3C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252" y="6312853"/>
            <a:ext cx="364490" cy="366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7904A2-581F-4956-A298-DBFC87068E2D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7" y="6373813"/>
            <a:ext cx="1828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844C39-5ACB-4896-B2AF-6F4D1D1402A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34828"/>
            <a:ext cx="1933892" cy="1320572"/>
          </a:xfrm>
          <a:prstGeom prst="rect">
            <a:avLst/>
          </a:prstGeom>
        </p:spPr>
      </p:pic>
      <p:sp>
        <p:nvSpPr>
          <p:cNvPr id="12" name="Rectangle 15"/>
          <p:cNvSpPr/>
          <p:nvPr/>
        </p:nvSpPr>
        <p:spPr>
          <a:xfrm>
            <a:off x="959825" y="398560"/>
            <a:ext cx="10560676" cy="53909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graphicFrame>
        <p:nvGraphicFramePr>
          <p:cNvPr id="20" name="Diagram 14"/>
          <p:cNvGraphicFramePr/>
          <p:nvPr>
            <p:extLst>
              <p:ext uri="{D42A27DB-BD31-4B8C-83A1-F6EECF244321}">
                <p14:modId xmlns:p14="http://schemas.microsoft.com/office/powerpoint/2010/main" val="3213675287"/>
              </p:ext>
            </p:extLst>
          </p:nvPr>
        </p:nvGraphicFramePr>
        <p:xfrm>
          <a:off x="1731256" y="1244652"/>
          <a:ext cx="9017883" cy="3973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1" name="TextBox 16"/>
          <p:cNvSpPr txBox="1"/>
          <p:nvPr/>
        </p:nvSpPr>
        <p:spPr>
          <a:xfrm>
            <a:off x="2788658" y="393585"/>
            <a:ext cx="6903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 err="1"/>
              <a:t>Pedagogical</a:t>
            </a:r>
            <a:r>
              <a:rPr lang="pt-PT" sz="2400" dirty="0"/>
              <a:t> </a:t>
            </a:r>
            <a:r>
              <a:rPr lang="pt-PT" sz="2400" dirty="0" err="1"/>
              <a:t>Environment</a:t>
            </a:r>
            <a:endParaRPr lang="pt-PT" sz="2400" dirty="0"/>
          </a:p>
          <a:p>
            <a:pPr algn="ctr"/>
            <a:r>
              <a:rPr lang="pt-PT" sz="2400" dirty="0"/>
              <a:t>CLASS</a:t>
            </a:r>
          </a:p>
        </p:txBody>
      </p:sp>
      <p:sp>
        <p:nvSpPr>
          <p:cNvPr id="22" name="TextBox 17"/>
          <p:cNvSpPr txBox="1"/>
          <p:nvPr/>
        </p:nvSpPr>
        <p:spPr>
          <a:xfrm>
            <a:off x="7803604" y="1522037"/>
            <a:ext cx="3600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Promote cooperation and mutual help</a:t>
            </a:r>
            <a:endParaRPr lang="pt-PT" dirty="0"/>
          </a:p>
        </p:txBody>
      </p:sp>
      <p:sp>
        <p:nvSpPr>
          <p:cNvPr id="23" name="TextBox 18"/>
          <p:cNvSpPr txBox="1"/>
          <p:nvPr/>
        </p:nvSpPr>
        <p:spPr>
          <a:xfrm>
            <a:off x="974214" y="1647113"/>
            <a:ext cx="336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/>
              <a:t>Promotion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respect</a:t>
            </a:r>
            <a:r>
              <a:rPr lang="pt-PT" dirty="0"/>
              <a:t> </a:t>
            </a:r>
          </a:p>
        </p:txBody>
      </p:sp>
      <p:sp>
        <p:nvSpPr>
          <p:cNvPr id="24" name="TextBox 21"/>
          <p:cNvSpPr txBox="1"/>
          <p:nvPr/>
        </p:nvSpPr>
        <p:spPr>
          <a:xfrm>
            <a:off x="3043586" y="5237624"/>
            <a:ext cx="336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solidFill>
                  <a:schemeClr val="bg1"/>
                </a:solidFill>
              </a:rPr>
              <a:t>Fomente o Espírito Crítico</a:t>
            </a:r>
          </a:p>
        </p:txBody>
      </p:sp>
      <p:sp>
        <p:nvSpPr>
          <p:cNvPr id="25" name="TextBox 20">
            <a:extLst>
              <a:ext uri="{FF2B5EF4-FFF2-40B4-BE49-F238E27FC236}">
                <a16:creationId xmlns:a16="http://schemas.microsoft.com/office/drawing/2014/main" id="{01A7B2B2-659D-46AC-A30D-EF9C8BD169F3}"/>
              </a:ext>
            </a:extLst>
          </p:cNvPr>
          <p:cNvSpPr txBox="1"/>
          <p:nvPr/>
        </p:nvSpPr>
        <p:spPr>
          <a:xfrm>
            <a:off x="996791" y="3010974"/>
            <a:ext cx="2475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solidFill>
                  <a:schemeClr val="bg1"/>
                </a:solidFill>
              </a:rPr>
              <a:t>Promova a Autonomia</a:t>
            </a:r>
          </a:p>
        </p:txBody>
      </p:sp>
      <p:sp>
        <p:nvSpPr>
          <p:cNvPr id="26" name="TextBox 19">
            <a:extLst>
              <a:ext uri="{FF2B5EF4-FFF2-40B4-BE49-F238E27FC236}">
                <a16:creationId xmlns:a16="http://schemas.microsoft.com/office/drawing/2014/main" id="{482C5CD5-3CBF-402E-B673-DA7251FF3886}"/>
              </a:ext>
            </a:extLst>
          </p:cNvPr>
          <p:cNvSpPr txBox="1"/>
          <p:nvPr/>
        </p:nvSpPr>
        <p:spPr>
          <a:xfrm>
            <a:off x="8463340" y="3046844"/>
            <a:ext cx="336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27" name="TextBox 19">
            <a:extLst>
              <a:ext uri="{FF2B5EF4-FFF2-40B4-BE49-F238E27FC236}">
                <a16:creationId xmlns:a16="http://schemas.microsoft.com/office/drawing/2014/main" id="{5CE71402-E468-4038-A300-F58E4186398F}"/>
              </a:ext>
            </a:extLst>
          </p:cNvPr>
          <p:cNvSpPr txBox="1"/>
          <p:nvPr/>
        </p:nvSpPr>
        <p:spPr>
          <a:xfrm>
            <a:off x="8384079" y="3046844"/>
            <a:ext cx="336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/>
              <a:t>Seek</a:t>
            </a:r>
            <a:r>
              <a:rPr lang="pt-PT" dirty="0"/>
              <a:t> </a:t>
            </a:r>
            <a:r>
              <a:rPr lang="pt-PT" dirty="0" err="1"/>
              <a:t>success</a:t>
            </a:r>
            <a:endParaRPr lang="pt-PT" dirty="0"/>
          </a:p>
        </p:txBody>
      </p:sp>
      <p:sp>
        <p:nvSpPr>
          <p:cNvPr id="28" name="TextBox 19"/>
          <p:cNvSpPr txBox="1"/>
          <p:nvPr/>
        </p:nvSpPr>
        <p:spPr>
          <a:xfrm>
            <a:off x="8066403" y="4309808"/>
            <a:ext cx="336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/>
              <a:t>Develop</a:t>
            </a:r>
            <a:r>
              <a:rPr lang="pt-PT" dirty="0"/>
              <a:t> </a:t>
            </a:r>
            <a:r>
              <a:rPr lang="pt-PT" dirty="0" err="1"/>
              <a:t>responsibility</a:t>
            </a:r>
            <a:endParaRPr lang="pt-PT" dirty="0"/>
          </a:p>
        </p:txBody>
      </p:sp>
      <p:sp>
        <p:nvSpPr>
          <p:cNvPr id="29" name="TextBox 20"/>
          <p:cNvSpPr txBox="1"/>
          <p:nvPr/>
        </p:nvSpPr>
        <p:spPr>
          <a:xfrm>
            <a:off x="1357211" y="4309808"/>
            <a:ext cx="336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/>
              <a:t>Ensure</a:t>
            </a:r>
            <a:r>
              <a:rPr lang="pt-PT" dirty="0"/>
              <a:t> </a:t>
            </a:r>
            <a:r>
              <a:rPr lang="pt-PT" dirty="0" err="1"/>
              <a:t>security</a:t>
            </a:r>
            <a:endParaRPr lang="pt-PT" dirty="0"/>
          </a:p>
        </p:txBody>
      </p:sp>
      <p:sp>
        <p:nvSpPr>
          <p:cNvPr id="30" name="TextBox 21"/>
          <p:cNvSpPr txBox="1"/>
          <p:nvPr/>
        </p:nvSpPr>
        <p:spPr>
          <a:xfrm>
            <a:off x="3122847" y="5237015"/>
            <a:ext cx="336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/>
              <a:t>Foster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Critical</a:t>
            </a:r>
            <a:r>
              <a:rPr lang="pt-PT" dirty="0"/>
              <a:t> </a:t>
            </a:r>
            <a:r>
              <a:rPr lang="pt-PT" dirty="0" err="1"/>
              <a:t>Spirit</a:t>
            </a:r>
            <a:endParaRPr lang="pt-PT" dirty="0"/>
          </a:p>
        </p:txBody>
      </p:sp>
      <p:sp>
        <p:nvSpPr>
          <p:cNvPr id="31" name="TextBox 20">
            <a:extLst>
              <a:ext uri="{FF2B5EF4-FFF2-40B4-BE49-F238E27FC236}">
                <a16:creationId xmlns:a16="http://schemas.microsoft.com/office/drawing/2014/main" id="{01A7B2B2-659D-46AC-A30D-EF9C8BD169F3}"/>
              </a:ext>
            </a:extLst>
          </p:cNvPr>
          <p:cNvSpPr txBox="1"/>
          <p:nvPr/>
        </p:nvSpPr>
        <p:spPr>
          <a:xfrm>
            <a:off x="1076052" y="3010365"/>
            <a:ext cx="2475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/>
              <a:t>Promotion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Autonomy</a:t>
            </a:r>
            <a:endParaRPr lang="pt-PT" dirty="0"/>
          </a:p>
        </p:txBody>
      </p:sp>
      <p:sp>
        <p:nvSpPr>
          <p:cNvPr id="32" name="TextBox 21">
            <a:extLst>
              <a:ext uri="{FF2B5EF4-FFF2-40B4-BE49-F238E27FC236}">
                <a16:creationId xmlns:a16="http://schemas.microsoft.com/office/drawing/2014/main" id="{189402D2-B6EF-4C9B-994A-A4787B92D901}"/>
              </a:ext>
            </a:extLst>
          </p:cNvPr>
          <p:cNvSpPr txBox="1"/>
          <p:nvPr/>
        </p:nvSpPr>
        <p:spPr>
          <a:xfrm>
            <a:off x="6603733" y="5236809"/>
            <a:ext cx="336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/>
              <a:t>Allow</a:t>
            </a:r>
            <a:r>
              <a:rPr lang="pt-PT" dirty="0"/>
              <a:t> </a:t>
            </a:r>
            <a:r>
              <a:rPr lang="pt-PT" dirty="0" err="1"/>
              <a:t>creativity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9352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Graphic spid="20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011" y="6101338"/>
            <a:ext cx="2648988" cy="756661"/>
          </a:xfrm>
          <a:prstGeom prst="rect">
            <a:avLst/>
          </a:prstGeom>
        </p:spPr>
      </p:pic>
      <p:pic>
        <p:nvPicPr>
          <p:cNvPr id="13" name="Picture 12" descr="C:\Users\claude.scheuer\Dropbox\Uni DIPPE\PMI\Logos\EUPEA.jpg">
            <a:extLst>
              <a:ext uri="{FF2B5EF4-FFF2-40B4-BE49-F238E27FC236}">
                <a16:creationId xmlns:a16="http://schemas.microsoft.com/office/drawing/2014/main" id="{3FB075BF-C3BC-44F5-A31F-C7D4972E7C3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702" y="6348413"/>
            <a:ext cx="1026160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BF740A-F1C7-4708-A886-E1A7D70F2FB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317" y="6357938"/>
            <a:ext cx="1838325" cy="351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A97145-20B6-4C0A-A974-1794256AEB0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7" y="6325553"/>
            <a:ext cx="403225" cy="35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C2060D-1155-4871-B9A8-893F1206D674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932" y="6305868"/>
            <a:ext cx="33528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6FB8B56-7FA5-4C20-8380-989DD12E69FC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2" y="6354128"/>
            <a:ext cx="389890" cy="31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F47BAB-DECE-4B75-B107-C37718832E3C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252" y="6312853"/>
            <a:ext cx="364490" cy="366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7904A2-581F-4956-A298-DBFC87068E2D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7" y="6373813"/>
            <a:ext cx="1828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844C39-5ACB-4896-B2AF-6F4D1D1402A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34828"/>
            <a:ext cx="1933892" cy="132057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C5BACDE-0186-9612-2EC3-22CB9A60F405}"/>
              </a:ext>
            </a:extLst>
          </p:cNvPr>
          <p:cNvSpPr txBox="1"/>
          <p:nvPr/>
        </p:nvSpPr>
        <p:spPr>
          <a:xfrm>
            <a:off x="490007" y="1926422"/>
            <a:ext cx="1127336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201F1E"/>
                </a:solidFill>
                <a:effectLst/>
                <a:latin typeface="+mj-lt"/>
              </a:rPr>
              <a:t>Identify the particularities of the Motor Development and Learning of children in primary school and their implications for the Teaching-Learning of Physical Education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201F1E"/>
                </a:solidFill>
                <a:effectLst/>
                <a:latin typeface="+mj-lt"/>
              </a:rPr>
              <a:t>Identify the rules for the PE syllabus construction and implementation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201F1E"/>
                </a:solidFill>
                <a:effectLst/>
                <a:latin typeface="+mj-lt"/>
              </a:rPr>
              <a:t>Identify the main principles to plan and evaluate of the motor learning in Primary PE, by ensuring the differentiation of teaching according to the training needs of children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90007" y="506524"/>
            <a:ext cx="798406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b="1" dirty="0">
                <a:solidFill>
                  <a:schemeClr val="accent1">
                    <a:lumMod val="50000"/>
                  </a:schemeClr>
                </a:solidFill>
              </a:rPr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1771184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011" y="6101338"/>
            <a:ext cx="2648988" cy="756661"/>
          </a:xfrm>
          <a:prstGeom prst="rect">
            <a:avLst/>
          </a:prstGeom>
        </p:spPr>
      </p:pic>
      <p:pic>
        <p:nvPicPr>
          <p:cNvPr id="13" name="Picture 12" descr="C:\Users\claude.scheuer\Dropbox\Uni DIPPE\PMI\Logos\EUPEA.jpg">
            <a:extLst>
              <a:ext uri="{FF2B5EF4-FFF2-40B4-BE49-F238E27FC236}">
                <a16:creationId xmlns:a16="http://schemas.microsoft.com/office/drawing/2014/main" id="{3FB075BF-C3BC-44F5-A31F-C7D4972E7C3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702" y="6348413"/>
            <a:ext cx="1026160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BF740A-F1C7-4708-A886-E1A7D70F2FB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317" y="6357938"/>
            <a:ext cx="1838325" cy="351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A97145-20B6-4C0A-A974-1794256AEB0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7" y="6325553"/>
            <a:ext cx="403225" cy="35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C2060D-1155-4871-B9A8-893F1206D674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932" y="6305868"/>
            <a:ext cx="33528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6FB8B56-7FA5-4C20-8380-989DD12E69FC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2" y="6354128"/>
            <a:ext cx="389890" cy="31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F47BAB-DECE-4B75-B107-C37718832E3C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252" y="6312853"/>
            <a:ext cx="364490" cy="366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7904A2-581F-4956-A298-DBFC87068E2D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7" y="6373813"/>
            <a:ext cx="1828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844C39-5ACB-4896-B2AF-6F4D1D1402A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34828"/>
            <a:ext cx="1933892" cy="132057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6947" y="1172212"/>
            <a:ext cx="10229365" cy="494157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966947" y="464326"/>
            <a:ext cx="4308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PE Contextualization</a:t>
            </a:r>
            <a:endParaRPr lang="pt-PT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2709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011" y="6101338"/>
            <a:ext cx="2648988" cy="756661"/>
          </a:xfrm>
          <a:prstGeom prst="rect">
            <a:avLst/>
          </a:prstGeom>
        </p:spPr>
      </p:pic>
      <p:pic>
        <p:nvPicPr>
          <p:cNvPr id="13" name="Picture 12" descr="C:\Users\claude.scheuer\Dropbox\Uni DIPPE\PMI\Logos\EUPEA.jpg">
            <a:extLst>
              <a:ext uri="{FF2B5EF4-FFF2-40B4-BE49-F238E27FC236}">
                <a16:creationId xmlns:a16="http://schemas.microsoft.com/office/drawing/2014/main" id="{3FB075BF-C3BC-44F5-A31F-C7D4972E7C3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702" y="6348413"/>
            <a:ext cx="1026160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BF740A-F1C7-4708-A886-E1A7D70F2FB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317" y="6357938"/>
            <a:ext cx="1838325" cy="351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A97145-20B6-4C0A-A974-1794256AEB0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7" y="6325553"/>
            <a:ext cx="403225" cy="35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C2060D-1155-4871-B9A8-893F1206D674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932" y="6305868"/>
            <a:ext cx="33528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6FB8B56-7FA5-4C20-8380-989DD12E69FC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2" y="6354128"/>
            <a:ext cx="389890" cy="31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F47BAB-DECE-4B75-B107-C37718832E3C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252" y="6312853"/>
            <a:ext cx="364490" cy="366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7904A2-581F-4956-A298-DBFC87068E2D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7" y="6373813"/>
            <a:ext cx="1828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844C39-5ACB-4896-B2AF-6F4D1D1402A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34828"/>
            <a:ext cx="1933892" cy="1320572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966947" y="464326"/>
            <a:ext cx="4308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PE Contextualization</a:t>
            </a:r>
            <a:endParaRPr lang="pt-PT" sz="4000" dirty="0">
              <a:latin typeface="+mj-lt"/>
            </a:endParaRPr>
          </a:p>
        </p:txBody>
      </p:sp>
      <p:grpSp>
        <p:nvGrpSpPr>
          <p:cNvPr id="33" name="Grupo 32"/>
          <p:cNvGrpSpPr/>
          <p:nvPr/>
        </p:nvGrpSpPr>
        <p:grpSpPr>
          <a:xfrm>
            <a:off x="900792" y="1682318"/>
            <a:ext cx="9649252" cy="1569720"/>
            <a:chOff x="900792" y="1682318"/>
            <a:chExt cx="9649252" cy="1569720"/>
          </a:xfrm>
        </p:grpSpPr>
        <p:grpSp>
          <p:nvGrpSpPr>
            <p:cNvPr id="7" name="Grupo 6"/>
            <p:cNvGrpSpPr/>
            <p:nvPr/>
          </p:nvGrpSpPr>
          <p:grpSpPr>
            <a:xfrm>
              <a:off x="900792" y="1682318"/>
              <a:ext cx="3291840" cy="1569720"/>
              <a:chOff x="6456837" y="2310671"/>
              <a:chExt cx="3291840" cy="1569720"/>
            </a:xfrm>
          </p:grpSpPr>
          <p:sp>
            <p:nvSpPr>
              <p:cNvPr id="5" name="Retângulo 4"/>
              <p:cNvSpPr/>
              <p:nvPr/>
            </p:nvSpPr>
            <p:spPr>
              <a:xfrm>
                <a:off x="6456837" y="2310671"/>
                <a:ext cx="3291840" cy="156972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" name="CaixaDeTexto 3"/>
              <p:cNvSpPr txBox="1"/>
              <p:nvPr/>
            </p:nvSpPr>
            <p:spPr>
              <a:xfrm>
                <a:off x="6900542" y="2777877"/>
                <a:ext cx="2640012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4000" dirty="0"/>
                  <a:t>1</a:t>
                </a:r>
                <a:r>
                  <a:rPr lang="pt-PT" sz="4000" baseline="30000" dirty="0"/>
                  <a:t>st</a:t>
                </a:r>
                <a:r>
                  <a:rPr lang="pt-PT" sz="4000" dirty="0"/>
                  <a:t> </a:t>
                </a:r>
                <a:r>
                  <a:rPr lang="pt-PT" sz="4000" dirty="0" err="1"/>
                  <a:t>Cycle</a:t>
                </a:r>
                <a:endParaRPr lang="pt-PT" sz="4000" dirty="0"/>
              </a:p>
            </p:txBody>
          </p:sp>
        </p:grpSp>
        <p:grpSp>
          <p:nvGrpSpPr>
            <p:cNvPr id="10" name="Grupo 9"/>
            <p:cNvGrpSpPr/>
            <p:nvPr/>
          </p:nvGrpSpPr>
          <p:grpSpPr>
            <a:xfrm>
              <a:off x="4460915" y="1682318"/>
              <a:ext cx="1476334" cy="662220"/>
              <a:chOff x="4777145" y="2568660"/>
              <a:chExt cx="1476334" cy="662220"/>
            </a:xfrm>
          </p:grpSpPr>
          <p:sp>
            <p:nvSpPr>
              <p:cNvPr id="8" name="Retângulo 7"/>
              <p:cNvSpPr/>
              <p:nvPr/>
            </p:nvSpPr>
            <p:spPr>
              <a:xfrm>
                <a:off x="4777145" y="2568660"/>
                <a:ext cx="1476334" cy="66222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9" name="CaixaDeTexto 8"/>
              <p:cNvSpPr txBox="1"/>
              <p:nvPr/>
            </p:nvSpPr>
            <p:spPr>
              <a:xfrm>
                <a:off x="4793932" y="2715104"/>
                <a:ext cx="1338898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2000" b="1" dirty="0"/>
                  <a:t>1</a:t>
                </a:r>
                <a:r>
                  <a:rPr lang="pt-PT" sz="2000" b="1" baseline="30000" dirty="0"/>
                  <a:t>st</a:t>
                </a:r>
                <a:r>
                  <a:rPr lang="pt-PT" sz="2000" b="1" dirty="0"/>
                  <a:t> Grade</a:t>
                </a:r>
              </a:p>
            </p:txBody>
          </p:sp>
        </p:grpSp>
        <p:grpSp>
          <p:nvGrpSpPr>
            <p:cNvPr id="23" name="Grupo 22"/>
            <p:cNvGrpSpPr/>
            <p:nvPr/>
          </p:nvGrpSpPr>
          <p:grpSpPr>
            <a:xfrm>
              <a:off x="5992097" y="1682765"/>
              <a:ext cx="1476334" cy="662220"/>
              <a:chOff x="4777145" y="2568660"/>
              <a:chExt cx="1476334" cy="662220"/>
            </a:xfrm>
          </p:grpSpPr>
          <p:sp>
            <p:nvSpPr>
              <p:cNvPr id="24" name="Retângulo 23"/>
              <p:cNvSpPr/>
              <p:nvPr/>
            </p:nvSpPr>
            <p:spPr>
              <a:xfrm>
                <a:off x="4777145" y="2568660"/>
                <a:ext cx="1476334" cy="66222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5" name="CaixaDeTexto 24"/>
              <p:cNvSpPr txBox="1"/>
              <p:nvPr/>
            </p:nvSpPr>
            <p:spPr>
              <a:xfrm>
                <a:off x="4793932" y="2715104"/>
                <a:ext cx="1338898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2000" b="1" dirty="0"/>
                  <a:t>2</a:t>
                </a:r>
                <a:r>
                  <a:rPr lang="pt-PT" sz="2000" b="1" baseline="30000" dirty="0"/>
                  <a:t>nd</a:t>
                </a:r>
                <a:r>
                  <a:rPr lang="pt-PT" sz="2000" b="1" dirty="0"/>
                  <a:t> Grade</a:t>
                </a:r>
              </a:p>
            </p:txBody>
          </p:sp>
        </p:grpSp>
        <p:grpSp>
          <p:nvGrpSpPr>
            <p:cNvPr id="26" name="Grupo 25"/>
            <p:cNvGrpSpPr/>
            <p:nvPr/>
          </p:nvGrpSpPr>
          <p:grpSpPr>
            <a:xfrm>
              <a:off x="7538519" y="1682765"/>
              <a:ext cx="1476334" cy="662220"/>
              <a:chOff x="4777145" y="2568660"/>
              <a:chExt cx="1476334" cy="662220"/>
            </a:xfrm>
          </p:grpSpPr>
          <p:sp>
            <p:nvSpPr>
              <p:cNvPr id="27" name="Retângulo 26"/>
              <p:cNvSpPr/>
              <p:nvPr/>
            </p:nvSpPr>
            <p:spPr>
              <a:xfrm>
                <a:off x="4777145" y="2568660"/>
                <a:ext cx="1476334" cy="66222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8" name="CaixaDeTexto 27"/>
              <p:cNvSpPr txBox="1"/>
              <p:nvPr/>
            </p:nvSpPr>
            <p:spPr>
              <a:xfrm>
                <a:off x="4793932" y="2715104"/>
                <a:ext cx="1338898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2000" b="1" dirty="0"/>
                  <a:t>3</a:t>
                </a:r>
                <a:r>
                  <a:rPr lang="pt-PT" sz="2000" b="1" baseline="30000" dirty="0"/>
                  <a:t>rd</a:t>
                </a:r>
                <a:r>
                  <a:rPr lang="pt-PT" sz="2000" b="1" dirty="0"/>
                  <a:t> Grade</a:t>
                </a:r>
              </a:p>
            </p:txBody>
          </p:sp>
        </p:grpSp>
        <p:grpSp>
          <p:nvGrpSpPr>
            <p:cNvPr id="29" name="Grupo 28"/>
            <p:cNvGrpSpPr/>
            <p:nvPr/>
          </p:nvGrpSpPr>
          <p:grpSpPr>
            <a:xfrm>
              <a:off x="9073710" y="1682914"/>
              <a:ext cx="1476334" cy="662220"/>
              <a:chOff x="4777145" y="2568660"/>
              <a:chExt cx="1476334" cy="662220"/>
            </a:xfrm>
          </p:grpSpPr>
          <p:sp>
            <p:nvSpPr>
              <p:cNvPr id="30" name="Retângulo 29"/>
              <p:cNvSpPr/>
              <p:nvPr/>
            </p:nvSpPr>
            <p:spPr>
              <a:xfrm>
                <a:off x="4777145" y="2568660"/>
                <a:ext cx="1476334" cy="66222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1" name="CaixaDeTexto 30"/>
              <p:cNvSpPr txBox="1"/>
              <p:nvPr/>
            </p:nvSpPr>
            <p:spPr>
              <a:xfrm>
                <a:off x="4793932" y="2715104"/>
                <a:ext cx="1338898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2000" b="1" dirty="0"/>
                  <a:t>4</a:t>
                </a:r>
                <a:r>
                  <a:rPr lang="pt-PT" sz="2000" b="1" baseline="30000" dirty="0"/>
                  <a:t>th</a:t>
                </a:r>
                <a:r>
                  <a:rPr lang="pt-PT" sz="2000" b="1" dirty="0"/>
                  <a:t> Grade</a:t>
                </a:r>
              </a:p>
            </p:txBody>
          </p:sp>
        </p:grpSp>
        <p:sp>
          <p:nvSpPr>
            <p:cNvPr id="12" name="Retângulo 11"/>
            <p:cNvSpPr/>
            <p:nvPr/>
          </p:nvSpPr>
          <p:spPr>
            <a:xfrm>
              <a:off x="4477702" y="2588378"/>
              <a:ext cx="6072342" cy="6636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6256036" y="2689375"/>
              <a:ext cx="24247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400" dirty="0"/>
                <a:t>6 </a:t>
              </a:r>
              <a:r>
                <a:rPr lang="pt-PT" sz="2400" dirty="0" err="1"/>
                <a:t>till</a:t>
              </a:r>
              <a:r>
                <a:rPr lang="pt-PT" sz="2400" dirty="0"/>
                <a:t> 10 </a:t>
              </a:r>
              <a:r>
                <a:rPr lang="pt-PT" sz="2400" dirty="0" err="1"/>
                <a:t>years</a:t>
              </a:r>
              <a:r>
                <a:rPr lang="pt-PT" sz="2400" dirty="0"/>
                <a:t> </a:t>
              </a:r>
              <a:r>
                <a:rPr lang="pt-PT" sz="2400" dirty="0" err="1"/>
                <a:t>old</a:t>
              </a:r>
              <a:endParaRPr lang="pt-PT" sz="2400" dirty="0"/>
            </a:p>
          </p:txBody>
        </p:sp>
      </p:grpSp>
      <p:sp>
        <p:nvSpPr>
          <p:cNvPr id="34" name="Retângulo 33"/>
          <p:cNvSpPr/>
          <p:nvPr/>
        </p:nvSpPr>
        <p:spPr>
          <a:xfrm>
            <a:off x="1609276" y="3720778"/>
            <a:ext cx="18748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Portuguese</a:t>
            </a:r>
            <a:endParaRPr lang="pt-PT" sz="4000" dirty="0"/>
          </a:p>
        </p:txBody>
      </p:sp>
      <p:sp>
        <p:nvSpPr>
          <p:cNvPr id="35" name="Retângulo 34"/>
          <p:cNvSpPr/>
          <p:nvPr/>
        </p:nvSpPr>
        <p:spPr>
          <a:xfrm>
            <a:off x="1609276" y="4279863"/>
            <a:ext cx="2098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Mathematics</a:t>
            </a:r>
            <a:endParaRPr lang="pt-PT" sz="4000" dirty="0"/>
          </a:p>
        </p:txBody>
      </p:sp>
      <p:sp>
        <p:nvSpPr>
          <p:cNvPr id="36" name="Retângulo 35"/>
          <p:cNvSpPr/>
          <p:nvPr/>
        </p:nvSpPr>
        <p:spPr>
          <a:xfrm>
            <a:off x="1609276" y="4822768"/>
            <a:ext cx="39142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dirty="0" err="1"/>
              <a:t>Study</a:t>
            </a:r>
            <a:r>
              <a:rPr lang="pt-PT" sz="2800" dirty="0"/>
              <a:t> </a:t>
            </a:r>
            <a:r>
              <a:rPr lang="pt-PT" sz="2800" dirty="0" err="1"/>
              <a:t>of</a:t>
            </a:r>
            <a:r>
              <a:rPr lang="pt-PT" sz="2800" dirty="0"/>
              <a:t> </a:t>
            </a:r>
            <a:r>
              <a:rPr lang="pt-PT" sz="2800" dirty="0" err="1"/>
              <a:t>the</a:t>
            </a:r>
            <a:r>
              <a:rPr lang="pt-PT" sz="2800" dirty="0"/>
              <a:t> </a:t>
            </a:r>
            <a:r>
              <a:rPr lang="pt-PT" sz="2800" dirty="0" err="1"/>
              <a:t>environment</a:t>
            </a:r>
            <a:endParaRPr lang="pt-PT" sz="2800" dirty="0"/>
          </a:p>
          <a:p>
            <a:r>
              <a:rPr lang="pt-PT" dirty="0" err="1"/>
              <a:t>Sciences</a:t>
            </a:r>
            <a:r>
              <a:rPr lang="pt-PT" dirty="0"/>
              <a:t>, </a:t>
            </a:r>
            <a:r>
              <a:rPr lang="pt-PT" dirty="0" err="1"/>
              <a:t>History</a:t>
            </a:r>
            <a:r>
              <a:rPr lang="pt-PT" dirty="0"/>
              <a:t>, …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6650813" y="3740768"/>
            <a:ext cx="3601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English (3</a:t>
            </a:r>
            <a:r>
              <a:rPr lang="en-GB" sz="2800" baseline="30000" dirty="0"/>
              <a:t>rd</a:t>
            </a:r>
            <a:r>
              <a:rPr lang="en-GB" sz="2800" dirty="0"/>
              <a:t> &amp; 4</a:t>
            </a:r>
            <a:r>
              <a:rPr lang="en-GB" sz="2800" baseline="30000" dirty="0"/>
              <a:t>th</a:t>
            </a:r>
            <a:r>
              <a:rPr lang="en-GB" sz="2800" dirty="0"/>
              <a:t> grade)</a:t>
            </a:r>
            <a:endParaRPr lang="pt-PT" sz="4000" dirty="0"/>
          </a:p>
        </p:txBody>
      </p:sp>
      <p:sp>
        <p:nvSpPr>
          <p:cNvPr id="38" name="Retângulo 37"/>
          <p:cNvSpPr/>
          <p:nvPr/>
        </p:nvSpPr>
        <p:spPr>
          <a:xfrm>
            <a:off x="6692541" y="4286778"/>
            <a:ext cx="2931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/>
              <a:t>Physical Education</a:t>
            </a:r>
            <a:endParaRPr lang="pt-PT" sz="4000" b="1" dirty="0"/>
          </a:p>
        </p:txBody>
      </p:sp>
      <p:sp>
        <p:nvSpPr>
          <p:cNvPr id="39" name="Retângulo 38"/>
          <p:cNvSpPr/>
          <p:nvPr/>
        </p:nvSpPr>
        <p:spPr>
          <a:xfrm>
            <a:off x="6678333" y="4822768"/>
            <a:ext cx="28204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Artistic Education </a:t>
            </a:r>
            <a:endParaRPr lang="pt-PT" sz="4000" dirty="0"/>
          </a:p>
        </p:txBody>
      </p:sp>
    </p:spTree>
    <p:extLst>
      <p:ext uri="{BB962C8B-B14F-4D97-AF65-F5344CB8AC3E}">
        <p14:creationId xmlns:p14="http://schemas.microsoft.com/office/powerpoint/2010/main" val="2475658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F0C671E-87B6-4F3E-A123-37A94BE58F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53" y="-149119"/>
            <a:ext cx="10555736" cy="68582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209" y="6216312"/>
            <a:ext cx="2918790" cy="6416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6298782"/>
            <a:ext cx="4446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Prime PETE </a:t>
            </a:r>
            <a:r>
              <a:rPr lang="en-GB" sz="1200" i="1" dirty="0" err="1"/>
              <a:t>LTT</a:t>
            </a:r>
            <a:r>
              <a:rPr lang="en-GB" sz="1200" i="1" dirty="0"/>
              <a:t> #2 + 3, </a:t>
            </a:r>
            <a:r>
              <a:rPr lang="en-GB" sz="1200" i="1" dirty="0" err="1"/>
              <a:t>Brixen</a:t>
            </a:r>
            <a:r>
              <a:rPr lang="en-GB" sz="1200" i="1" dirty="0"/>
              <a:t>, June 6</a:t>
            </a:r>
            <a:r>
              <a:rPr lang="en-GB" sz="1200" i="1" baseline="30000" dirty="0"/>
              <a:t>th</a:t>
            </a:r>
            <a:r>
              <a:rPr lang="en-GB" sz="1200" i="1" dirty="0"/>
              <a:t>-10</a:t>
            </a:r>
            <a:r>
              <a:rPr lang="en-GB" sz="1200" i="1" baseline="30000" dirty="0"/>
              <a:t>th</a:t>
            </a:r>
            <a:r>
              <a:rPr lang="en-GB" sz="1200" i="1" dirty="0"/>
              <a:t> 2022</a:t>
            </a:r>
          </a:p>
        </p:txBody>
      </p:sp>
      <p:pic>
        <p:nvPicPr>
          <p:cNvPr id="17" name="Picture 16" descr="C:\Users\claude.scheuer\Dropbox\Uni DIPPE\PMI\Logos\EUPEA.jpg">
            <a:extLst>
              <a:ext uri="{FF2B5EF4-FFF2-40B4-BE49-F238E27FC236}">
                <a16:creationId xmlns:a16="http://schemas.microsoft.com/office/drawing/2014/main" id="{6867133F-5763-4E5E-AA0A-B181AE98BA8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448" y="6356959"/>
            <a:ext cx="1026160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D1D30F3-E6A1-4322-AC3A-04742AD2C7C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817" y="6357938"/>
            <a:ext cx="1838325" cy="351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29B34E1-7FC7-418A-A126-85B0A2CE88AE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758" y="6342645"/>
            <a:ext cx="403225" cy="35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74979D0-4710-43D5-83DD-4F6718D201C3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981" y="6340052"/>
            <a:ext cx="33528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96051A9-0F70-4309-A034-7D9BD240D9CF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98" y="6362674"/>
            <a:ext cx="389890" cy="31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B1EFCA1-EAA1-47A4-AAE4-54B737FFF002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642" y="6347037"/>
            <a:ext cx="364490" cy="366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8F3B853-9901-454A-89CE-1437DEC7E76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5" y="6120574"/>
            <a:ext cx="823655" cy="7375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D25C7A-BE54-4E62-89DD-B36085FD504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521" y="392127"/>
            <a:ext cx="3363478" cy="127155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A97B94A2-D6A0-6D5E-F95B-290EB7CA3A6A}"/>
              </a:ext>
            </a:extLst>
          </p:cNvPr>
          <p:cNvSpPr txBox="1">
            <a:spLocks/>
          </p:cNvSpPr>
          <p:nvPr/>
        </p:nvSpPr>
        <p:spPr>
          <a:xfrm>
            <a:off x="838200" y="702179"/>
            <a:ext cx="74218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Portuguese Syllabus Content for Primary School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838200" y="420250"/>
            <a:ext cx="4308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PE Contextualization</a:t>
            </a:r>
            <a:endParaRPr lang="pt-PT" sz="4000" dirty="0">
              <a:latin typeface="+mj-lt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538579" y="2715315"/>
            <a:ext cx="2392680" cy="965193"/>
            <a:chOff x="944880" y="2056107"/>
            <a:chExt cx="2392680" cy="965193"/>
          </a:xfrm>
        </p:grpSpPr>
        <p:sp>
          <p:nvSpPr>
            <p:cNvPr id="5" name="Retângulo 4"/>
            <p:cNvSpPr/>
            <p:nvPr/>
          </p:nvSpPr>
          <p:spPr>
            <a:xfrm>
              <a:off x="944880" y="2056107"/>
              <a:ext cx="2392680" cy="96519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1169845" y="2192983"/>
              <a:ext cx="19427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b="1" dirty="0" err="1">
                  <a:latin typeface="+mj-lt"/>
                </a:rPr>
                <a:t>Skills</a:t>
              </a:r>
              <a:r>
                <a:rPr lang="pt-PT" b="1" dirty="0">
                  <a:latin typeface="+mj-lt"/>
                </a:rPr>
                <a:t> &amp; </a:t>
              </a:r>
              <a:r>
                <a:rPr lang="pt-PT" b="1" dirty="0" err="1">
                  <a:latin typeface="+mj-lt"/>
                </a:rPr>
                <a:t>Manipulations</a:t>
              </a:r>
              <a:endParaRPr lang="pt-PT" b="1" dirty="0">
                <a:latin typeface="+mj-lt"/>
              </a:endParaRPr>
            </a:p>
          </p:txBody>
        </p:sp>
      </p:grpSp>
      <p:sp>
        <p:nvSpPr>
          <p:cNvPr id="26" name="Retângulo 25"/>
          <p:cNvSpPr/>
          <p:nvPr/>
        </p:nvSpPr>
        <p:spPr>
          <a:xfrm>
            <a:off x="538579" y="3727193"/>
            <a:ext cx="2392680" cy="96519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CaixaDeTexto 26"/>
          <p:cNvSpPr txBox="1"/>
          <p:nvPr/>
        </p:nvSpPr>
        <p:spPr>
          <a:xfrm>
            <a:off x="763544" y="3859944"/>
            <a:ext cx="1942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err="1">
                <a:latin typeface="+mj-lt"/>
              </a:rPr>
              <a:t>Movement</a:t>
            </a:r>
            <a:r>
              <a:rPr lang="pt-PT" b="1" dirty="0">
                <a:latin typeface="+mj-lt"/>
              </a:rPr>
              <a:t> &amp; Balance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538579" y="4748733"/>
            <a:ext cx="2392680" cy="96519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CaixaDeTexto 28"/>
          <p:cNvSpPr txBox="1"/>
          <p:nvPr/>
        </p:nvSpPr>
        <p:spPr>
          <a:xfrm>
            <a:off x="763544" y="5037148"/>
            <a:ext cx="194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+mj-lt"/>
              </a:rPr>
              <a:t>Games</a:t>
            </a:r>
          </a:p>
        </p:txBody>
      </p:sp>
      <p:grpSp>
        <p:nvGrpSpPr>
          <p:cNvPr id="30" name="Grupo 29"/>
          <p:cNvGrpSpPr/>
          <p:nvPr/>
        </p:nvGrpSpPr>
        <p:grpSpPr>
          <a:xfrm>
            <a:off x="3001104" y="2715315"/>
            <a:ext cx="2392680" cy="965193"/>
            <a:chOff x="944880" y="2056107"/>
            <a:chExt cx="2392680" cy="965193"/>
          </a:xfrm>
        </p:grpSpPr>
        <p:sp>
          <p:nvSpPr>
            <p:cNvPr id="31" name="Retângulo 30"/>
            <p:cNvSpPr/>
            <p:nvPr/>
          </p:nvSpPr>
          <p:spPr>
            <a:xfrm>
              <a:off x="944880" y="2056107"/>
              <a:ext cx="2392680" cy="96519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1169845" y="2192983"/>
              <a:ext cx="19427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b="1" dirty="0" err="1">
                  <a:latin typeface="+mj-lt"/>
                </a:rPr>
                <a:t>Rythmic</a:t>
              </a:r>
              <a:r>
                <a:rPr lang="pt-PT" b="1" dirty="0">
                  <a:latin typeface="+mj-lt"/>
                </a:rPr>
                <a:t> &amp; </a:t>
              </a:r>
              <a:r>
                <a:rPr lang="pt-PT" b="1" dirty="0" err="1">
                  <a:latin typeface="+mj-lt"/>
                </a:rPr>
                <a:t>Expression</a:t>
              </a:r>
              <a:endParaRPr lang="pt-PT" b="1" dirty="0">
                <a:latin typeface="+mj-lt"/>
              </a:endParaRPr>
            </a:p>
          </p:txBody>
        </p:sp>
      </p:grpSp>
      <p:sp>
        <p:nvSpPr>
          <p:cNvPr id="33" name="Retângulo 32"/>
          <p:cNvSpPr/>
          <p:nvPr/>
        </p:nvSpPr>
        <p:spPr>
          <a:xfrm>
            <a:off x="3001104" y="3727193"/>
            <a:ext cx="2392680" cy="96519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4" name="CaixaDeTexto 33"/>
          <p:cNvSpPr txBox="1"/>
          <p:nvPr/>
        </p:nvSpPr>
        <p:spPr>
          <a:xfrm>
            <a:off x="3226069" y="3859944"/>
            <a:ext cx="1942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err="1">
                <a:latin typeface="+mj-lt"/>
              </a:rPr>
              <a:t>Nature</a:t>
            </a:r>
            <a:r>
              <a:rPr lang="pt-PT" b="1" dirty="0">
                <a:latin typeface="+mj-lt"/>
              </a:rPr>
              <a:t>             </a:t>
            </a:r>
            <a:r>
              <a:rPr lang="pt-PT" b="1" dirty="0" err="1">
                <a:latin typeface="+mj-lt"/>
              </a:rPr>
              <a:t>Tracks</a:t>
            </a:r>
            <a:endParaRPr lang="pt-PT" b="1" dirty="0">
              <a:latin typeface="+mj-lt"/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3001104" y="4748733"/>
            <a:ext cx="2392680" cy="96519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6" name="CaixaDeTexto 35"/>
          <p:cNvSpPr txBox="1"/>
          <p:nvPr/>
        </p:nvSpPr>
        <p:spPr>
          <a:xfrm>
            <a:off x="3226069" y="5037148"/>
            <a:ext cx="194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err="1">
                <a:latin typeface="+mj-lt"/>
              </a:rPr>
              <a:t>Swimming</a:t>
            </a:r>
            <a:endParaRPr lang="pt-PT" b="1" dirty="0">
              <a:latin typeface="+mj-lt"/>
            </a:endParaRPr>
          </a:p>
        </p:txBody>
      </p:sp>
      <p:grpSp>
        <p:nvGrpSpPr>
          <p:cNvPr id="37" name="Grupo 36"/>
          <p:cNvGrpSpPr/>
          <p:nvPr/>
        </p:nvGrpSpPr>
        <p:grpSpPr>
          <a:xfrm>
            <a:off x="6597458" y="2749341"/>
            <a:ext cx="2392680" cy="965193"/>
            <a:chOff x="944880" y="2056107"/>
            <a:chExt cx="2392680" cy="96519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8" name="Retângulo 37"/>
            <p:cNvSpPr/>
            <p:nvPr/>
          </p:nvSpPr>
          <p:spPr>
            <a:xfrm>
              <a:off x="944880" y="2056107"/>
              <a:ext cx="2392680" cy="96519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9" name="CaixaDeTexto 38"/>
            <p:cNvSpPr txBox="1"/>
            <p:nvPr/>
          </p:nvSpPr>
          <p:spPr>
            <a:xfrm>
              <a:off x="1169845" y="2391207"/>
              <a:ext cx="194275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b="1" dirty="0" err="1">
                  <a:latin typeface="+mj-lt"/>
                </a:rPr>
                <a:t>Gymnastics</a:t>
              </a:r>
              <a:endParaRPr lang="pt-PT" b="1" dirty="0">
                <a:latin typeface="+mj-lt"/>
              </a:endParaRPr>
            </a:p>
          </p:txBody>
        </p:sp>
      </p:grpSp>
      <p:sp>
        <p:nvSpPr>
          <p:cNvPr id="40" name="Retângulo 39"/>
          <p:cNvSpPr/>
          <p:nvPr/>
        </p:nvSpPr>
        <p:spPr>
          <a:xfrm>
            <a:off x="6597458" y="3761219"/>
            <a:ext cx="2392680" cy="965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2" name="Retângulo 41"/>
          <p:cNvSpPr/>
          <p:nvPr/>
        </p:nvSpPr>
        <p:spPr>
          <a:xfrm>
            <a:off x="6597458" y="4782759"/>
            <a:ext cx="2392680" cy="965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3" name="CaixaDeTexto 42"/>
          <p:cNvSpPr txBox="1"/>
          <p:nvPr/>
        </p:nvSpPr>
        <p:spPr>
          <a:xfrm>
            <a:off x="6846226" y="5060152"/>
            <a:ext cx="194275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 err="1">
                <a:latin typeface="+mj-lt"/>
              </a:rPr>
              <a:t>Skating</a:t>
            </a:r>
            <a:endParaRPr lang="pt-PT" b="1" dirty="0">
              <a:latin typeface="+mj-lt"/>
            </a:endParaRPr>
          </a:p>
        </p:txBody>
      </p:sp>
      <p:grpSp>
        <p:nvGrpSpPr>
          <p:cNvPr id="44" name="Grupo 43"/>
          <p:cNvGrpSpPr/>
          <p:nvPr/>
        </p:nvGrpSpPr>
        <p:grpSpPr>
          <a:xfrm>
            <a:off x="9059983" y="2749341"/>
            <a:ext cx="2392680" cy="965193"/>
            <a:chOff x="944880" y="2056107"/>
            <a:chExt cx="2392680" cy="96519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5" name="Retângulo 44"/>
            <p:cNvSpPr/>
            <p:nvPr/>
          </p:nvSpPr>
          <p:spPr>
            <a:xfrm>
              <a:off x="944880" y="2056107"/>
              <a:ext cx="2392680" cy="96519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6" name="CaixaDeTexto 45"/>
            <p:cNvSpPr txBox="1"/>
            <p:nvPr/>
          </p:nvSpPr>
          <p:spPr>
            <a:xfrm>
              <a:off x="1169845" y="2192983"/>
              <a:ext cx="194275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b="1" dirty="0" err="1">
                  <a:latin typeface="+mj-lt"/>
                </a:rPr>
                <a:t>Rythmic</a:t>
              </a:r>
              <a:r>
                <a:rPr lang="pt-PT" b="1" dirty="0">
                  <a:latin typeface="+mj-lt"/>
                </a:rPr>
                <a:t> &amp; </a:t>
              </a:r>
              <a:r>
                <a:rPr lang="pt-PT" b="1" dirty="0" err="1">
                  <a:latin typeface="+mj-lt"/>
                </a:rPr>
                <a:t>Expression</a:t>
              </a:r>
              <a:endParaRPr lang="pt-PT" b="1" dirty="0">
                <a:latin typeface="+mj-lt"/>
              </a:endParaRPr>
            </a:p>
          </p:txBody>
        </p:sp>
      </p:grpSp>
      <p:sp>
        <p:nvSpPr>
          <p:cNvPr id="47" name="Retângulo 46"/>
          <p:cNvSpPr/>
          <p:nvPr/>
        </p:nvSpPr>
        <p:spPr>
          <a:xfrm>
            <a:off x="9059983" y="3761219"/>
            <a:ext cx="2392680" cy="965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8" name="CaixaDeTexto 47"/>
          <p:cNvSpPr txBox="1"/>
          <p:nvPr/>
        </p:nvSpPr>
        <p:spPr>
          <a:xfrm>
            <a:off x="9284948" y="3893970"/>
            <a:ext cx="194275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 err="1">
                <a:latin typeface="+mj-lt"/>
              </a:rPr>
              <a:t>Nature</a:t>
            </a:r>
            <a:r>
              <a:rPr lang="pt-PT" b="1" dirty="0">
                <a:latin typeface="+mj-lt"/>
              </a:rPr>
              <a:t>             </a:t>
            </a:r>
            <a:r>
              <a:rPr lang="pt-PT" b="1" dirty="0" err="1">
                <a:latin typeface="+mj-lt"/>
              </a:rPr>
              <a:t>Tracks</a:t>
            </a:r>
            <a:endParaRPr lang="pt-PT" b="1" dirty="0">
              <a:latin typeface="+mj-lt"/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9059983" y="4782759"/>
            <a:ext cx="2392680" cy="965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0" name="CaixaDeTexto 49"/>
          <p:cNvSpPr txBox="1"/>
          <p:nvPr/>
        </p:nvSpPr>
        <p:spPr>
          <a:xfrm>
            <a:off x="9284948" y="5071174"/>
            <a:ext cx="194275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 err="1">
                <a:latin typeface="+mj-lt"/>
              </a:rPr>
              <a:t>Swimming</a:t>
            </a:r>
            <a:endParaRPr lang="pt-PT" b="1" dirty="0">
              <a:latin typeface="+mj-lt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6846226" y="4084554"/>
            <a:ext cx="194275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+mj-lt"/>
              </a:rPr>
              <a:t>Games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762183" y="2063660"/>
            <a:ext cx="4470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Contents of PE for 1</a:t>
            </a:r>
            <a:r>
              <a:rPr lang="en-GB" sz="2400" baseline="30000" dirty="0"/>
              <a:t>st</a:t>
            </a:r>
            <a:r>
              <a:rPr lang="en-GB" sz="2400" dirty="0"/>
              <a:t> &amp; 2</a:t>
            </a:r>
            <a:r>
              <a:rPr lang="en-GB" sz="2400" baseline="30000" dirty="0"/>
              <a:t>nd</a:t>
            </a:r>
            <a:r>
              <a:rPr lang="en-GB" sz="2400" dirty="0"/>
              <a:t> Grade</a:t>
            </a:r>
            <a:endParaRPr lang="pt-PT" sz="2400" dirty="0"/>
          </a:p>
        </p:txBody>
      </p:sp>
      <p:sp>
        <p:nvSpPr>
          <p:cNvPr id="52" name="Retângulo 51"/>
          <p:cNvSpPr/>
          <p:nvPr/>
        </p:nvSpPr>
        <p:spPr>
          <a:xfrm>
            <a:off x="6789341" y="2063660"/>
            <a:ext cx="4342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Contents of PE for 3</a:t>
            </a:r>
            <a:r>
              <a:rPr lang="en-GB" sz="2400" baseline="30000" dirty="0"/>
              <a:t>rd</a:t>
            </a:r>
            <a:r>
              <a:rPr lang="en-GB" sz="2400" dirty="0"/>
              <a:t> &amp; 4</a:t>
            </a:r>
            <a:r>
              <a:rPr lang="en-GB" sz="2400" baseline="30000" dirty="0"/>
              <a:t>th</a:t>
            </a:r>
            <a:r>
              <a:rPr lang="en-GB" sz="2400" dirty="0"/>
              <a:t> Grade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3484772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F0C671E-87B6-4F3E-A123-37A94BE58F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64" y="-212"/>
            <a:ext cx="10555736" cy="68582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209" y="6216312"/>
            <a:ext cx="2918790" cy="6416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6298782"/>
            <a:ext cx="4446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Prime PETE </a:t>
            </a:r>
            <a:r>
              <a:rPr lang="en-GB" sz="1200" i="1" dirty="0" err="1"/>
              <a:t>LTT</a:t>
            </a:r>
            <a:r>
              <a:rPr lang="en-GB" sz="1200" i="1" dirty="0"/>
              <a:t> #2 + 3, </a:t>
            </a:r>
            <a:r>
              <a:rPr lang="en-GB" sz="1200" i="1" dirty="0" err="1"/>
              <a:t>Brixen</a:t>
            </a:r>
            <a:r>
              <a:rPr lang="en-GB" sz="1200" i="1" dirty="0"/>
              <a:t>, June 6</a:t>
            </a:r>
            <a:r>
              <a:rPr lang="en-GB" sz="1200" i="1" baseline="30000" dirty="0"/>
              <a:t>th</a:t>
            </a:r>
            <a:r>
              <a:rPr lang="en-GB" sz="1200" i="1" dirty="0"/>
              <a:t>-10</a:t>
            </a:r>
            <a:r>
              <a:rPr lang="en-GB" sz="1200" i="1" baseline="30000" dirty="0"/>
              <a:t>th</a:t>
            </a:r>
            <a:r>
              <a:rPr lang="en-GB" sz="1200" i="1" dirty="0"/>
              <a:t> 2022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905461" y="1970970"/>
            <a:ext cx="10515600" cy="38693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>
                <a:latin typeface="+mj-lt"/>
              </a:rPr>
              <a:t>PE Curricular System: </a:t>
            </a:r>
            <a:r>
              <a:rPr lang="en-GB" b="1" dirty="0">
                <a:latin typeface="+mj-lt"/>
              </a:rPr>
              <a:t>compulsory PE from grade 1 to 12</a:t>
            </a:r>
            <a:endParaRPr lang="en-GB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GB" b="1" dirty="0">
                <a:latin typeface="+mj-lt"/>
              </a:rPr>
              <a:t>Main principles</a:t>
            </a:r>
            <a:r>
              <a:rPr lang="en-GB" dirty="0">
                <a:latin typeface="+mj-lt"/>
              </a:rPr>
              <a:t>: eclecticism, inclusiveness, multilateral education</a:t>
            </a:r>
          </a:p>
          <a:p>
            <a:pPr>
              <a:lnSpc>
                <a:spcPct val="100000"/>
              </a:lnSpc>
            </a:pPr>
            <a:r>
              <a:rPr lang="en-GB" b="1" dirty="0">
                <a:latin typeface="+mj-lt"/>
              </a:rPr>
              <a:t>Class teacher is the responsible for all </a:t>
            </a:r>
            <a:r>
              <a:rPr lang="en-GB" dirty="0">
                <a:latin typeface="+mj-lt"/>
              </a:rPr>
              <a:t>subjects at primary school, including PE, autonomously or in collaboration with a specialist teacher (profiting from local schools networking)</a:t>
            </a:r>
          </a:p>
          <a:p>
            <a:pPr>
              <a:lnSpc>
                <a:spcPct val="100000"/>
              </a:lnSpc>
            </a:pPr>
            <a:r>
              <a:rPr lang="en-GB" b="1" dirty="0">
                <a:latin typeface="+mj-lt"/>
              </a:rPr>
              <a:t>Extra-curricular Physical Activity </a:t>
            </a:r>
            <a:r>
              <a:rPr lang="en-GB" dirty="0">
                <a:latin typeface="+mj-lt"/>
              </a:rPr>
              <a:t>lead by specialist teachers</a:t>
            </a:r>
          </a:p>
          <a:p>
            <a:pPr>
              <a:lnSpc>
                <a:spcPct val="100000"/>
              </a:lnSpc>
            </a:pPr>
            <a:r>
              <a:rPr lang="en-GB" b="1" dirty="0">
                <a:latin typeface="+mj-lt"/>
              </a:rPr>
              <a:t>Great lack of PE </a:t>
            </a:r>
            <a:r>
              <a:rPr lang="en-GB" dirty="0">
                <a:latin typeface="+mj-lt"/>
              </a:rPr>
              <a:t>in primary schools is being recovered</a:t>
            </a:r>
          </a:p>
        </p:txBody>
      </p:sp>
      <p:pic>
        <p:nvPicPr>
          <p:cNvPr id="17" name="Picture 16" descr="C:\Users\claude.scheuer\Dropbox\Uni DIPPE\PMI\Logos\EUPEA.jpg">
            <a:extLst>
              <a:ext uri="{FF2B5EF4-FFF2-40B4-BE49-F238E27FC236}">
                <a16:creationId xmlns:a16="http://schemas.microsoft.com/office/drawing/2014/main" id="{6867133F-5763-4E5E-AA0A-B181AE98BA8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448" y="6356959"/>
            <a:ext cx="1026160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D1D30F3-E6A1-4322-AC3A-04742AD2C7C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817" y="6357938"/>
            <a:ext cx="1838325" cy="351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29B34E1-7FC7-418A-A126-85B0A2CE88AE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758" y="6342645"/>
            <a:ext cx="403225" cy="35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74979D0-4710-43D5-83DD-4F6718D201C3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981" y="6340052"/>
            <a:ext cx="33528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96051A9-0F70-4309-A034-7D9BD240D9CF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98" y="6362674"/>
            <a:ext cx="389890" cy="31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B1EFCA1-EAA1-47A4-AAE4-54B737FFF002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642" y="6347037"/>
            <a:ext cx="364490" cy="366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8F3B853-9901-454A-89CE-1437DEC7E76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5" y="6120574"/>
            <a:ext cx="823655" cy="7375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D25C7A-BE54-4E62-89DD-B36085FD504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521" y="392127"/>
            <a:ext cx="3363478" cy="1271558"/>
          </a:xfrm>
          <a:prstGeom prst="rect">
            <a:avLst/>
          </a:prstGeom>
        </p:spPr>
      </p:pic>
      <p:sp>
        <p:nvSpPr>
          <p:cNvPr id="23" name="Retângulo 22"/>
          <p:cNvSpPr/>
          <p:nvPr/>
        </p:nvSpPr>
        <p:spPr>
          <a:xfrm>
            <a:off x="907221" y="887064"/>
            <a:ext cx="4308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PE Contextualization</a:t>
            </a:r>
            <a:endParaRPr lang="pt-PT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2817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209" y="6216312"/>
            <a:ext cx="2918790" cy="6416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6298782"/>
            <a:ext cx="4446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Prime PETE </a:t>
            </a:r>
            <a:r>
              <a:rPr lang="en-GB" sz="1200" i="1" dirty="0" err="1"/>
              <a:t>LTT</a:t>
            </a:r>
            <a:r>
              <a:rPr lang="en-GB" sz="1200" i="1" dirty="0"/>
              <a:t> #2 + 3, </a:t>
            </a:r>
            <a:r>
              <a:rPr lang="en-GB" sz="1200" i="1" dirty="0" err="1"/>
              <a:t>Brixen</a:t>
            </a:r>
            <a:r>
              <a:rPr lang="en-GB" sz="1200" i="1" dirty="0"/>
              <a:t>, June 6</a:t>
            </a:r>
            <a:r>
              <a:rPr lang="en-GB" sz="1200" i="1" baseline="30000" dirty="0"/>
              <a:t>th</a:t>
            </a:r>
            <a:r>
              <a:rPr lang="en-GB" sz="1200" i="1" dirty="0"/>
              <a:t>-10</a:t>
            </a:r>
            <a:r>
              <a:rPr lang="en-GB" sz="1200" i="1" baseline="30000" dirty="0"/>
              <a:t>th</a:t>
            </a:r>
            <a:r>
              <a:rPr lang="en-GB" sz="1200" i="1" dirty="0"/>
              <a:t> 2022</a:t>
            </a:r>
          </a:p>
        </p:txBody>
      </p:sp>
      <p:pic>
        <p:nvPicPr>
          <p:cNvPr id="17" name="Picture 16" descr="C:\Users\claude.scheuer\Dropbox\Uni DIPPE\PMI\Logos\EUPEA.jpg">
            <a:extLst>
              <a:ext uri="{FF2B5EF4-FFF2-40B4-BE49-F238E27FC236}">
                <a16:creationId xmlns:a16="http://schemas.microsoft.com/office/drawing/2014/main" id="{6867133F-5763-4E5E-AA0A-B181AE98BA8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448" y="6356959"/>
            <a:ext cx="1026160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D1D30F3-E6A1-4322-AC3A-04742AD2C7C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817" y="6357938"/>
            <a:ext cx="1838325" cy="351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29B34E1-7FC7-418A-A126-85B0A2CE88A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758" y="6342645"/>
            <a:ext cx="403225" cy="35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74979D0-4710-43D5-83DD-4F6718D201C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981" y="6340052"/>
            <a:ext cx="33528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96051A9-0F70-4309-A034-7D9BD240D9CF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98" y="6362674"/>
            <a:ext cx="389890" cy="31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B1EFCA1-EAA1-47A4-AAE4-54B737FFF002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642" y="6347037"/>
            <a:ext cx="364490" cy="366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8F3B853-9901-454A-89CE-1437DEC7E76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5" y="6120574"/>
            <a:ext cx="823655" cy="7375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D25C7A-BE54-4E62-89DD-B36085FD504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521" y="392127"/>
            <a:ext cx="3363478" cy="127155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FD69F2C4-1004-F0CE-73A0-8ED02B383220}"/>
              </a:ext>
            </a:extLst>
          </p:cNvPr>
          <p:cNvSpPr/>
          <p:nvPr/>
        </p:nvSpPr>
        <p:spPr>
          <a:xfrm>
            <a:off x="426372" y="1410355"/>
            <a:ext cx="11524593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800" b="1" i="1" dirty="0">
                <a:solidFill>
                  <a:srgbClr val="202124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PE teaching problems identified by primary non-specialist teachers</a:t>
            </a:r>
            <a:endParaRPr lang="en-GB" sz="2800" b="1" i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800" dirty="0">
                <a:solidFill>
                  <a:srgbClr val="202124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“Absence of adequate resources (spaces and materials)”</a:t>
            </a:r>
            <a:endParaRPr lang="en-GB" sz="2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800" b="1" dirty="0">
                <a:solidFill>
                  <a:srgbClr val="202124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"Impossibility of teaching/demonstrating for not knowing how to do it"</a:t>
            </a:r>
            <a:endParaRPr lang="en-GB" sz="28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800" dirty="0">
                <a:solidFill>
                  <a:srgbClr val="202124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“Existence of “dangerous skills and situations””</a:t>
            </a:r>
            <a:endParaRPr lang="en-GB" sz="2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800" b="1" dirty="0">
                <a:solidFill>
                  <a:srgbClr val="202124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"Lack of creativity or knowledge to invent motivating exercises or classes"</a:t>
            </a:r>
            <a:endParaRPr lang="en-GB" sz="28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800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"Lack of pedagogical knowledge on specific teaching skills"</a:t>
            </a:r>
            <a:endParaRPr lang="en-GB" sz="2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"Difficulty in maintaining order and discipline in class, avoiding disorganization"</a:t>
            </a:r>
            <a:endParaRPr lang="en-GB" sz="2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“Difficulty in controlling the most "sassy"/"active" students”</a:t>
            </a:r>
          </a:p>
          <a:p>
            <a:r>
              <a:rPr lang="en-GB" sz="2800" b="1" i="1" dirty="0">
                <a:solidFill>
                  <a:srgbClr val="202124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										</a:t>
            </a:r>
            <a:r>
              <a:rPr lang="en-GB" sz="2000" i="1" dirty="0">
                <a:solidFill>
                  <a:srgbClr val="2021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en-GB" sz="2000" i="1" dirty="0" err="1">
                <a:solidFill>
                  <a:srgbClr val="2021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Diniz</a:t>
            </a:r>
            <a:r>
              <a:rPr lang="en-GB" sz="2000" i="1" dirty="0">
                <a:solidFill>
                  <a:srgbClr val="2021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et al., 2001)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38200" y="420250"/>
            <a:ext cx="4308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PE Contextualization</a:t>
            </a:r>
            <a:endParaRPr lang="pt-PT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1797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011" y="6101338"/>
            <a:ext cx="2648988" cy="756661"/>
          </a:xfrm>
          <a:prstGeom prst="rect">
            <a:avLst/>
          </a:prstGeom>
        </p:spPr>
      </p:pic>
      <p:pic>
        <p:nvPicPr>
          <p:cNvPr id="13" name="Picture 12" descr="C:\Users\claude.scheuer\Dropbox\Uni DIPPE\PMI\Logos\EUPEA.jpg">
            <a:extLst>
              <a:ext uri="{FF2B5EF4-FFF2-40B4-BE49-F238E27FC236}">
                <a16:creationId xmlns:a16="http://schemas.microsoft.com/office/drawing/2014/main" id="{3FB075BF-C3BC-44F5-A31F-C7D4972E7C3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702" y="6348413"/>
            <a:ext cx="1026160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BF740A-F1C7-4708-A886-E1A7D70F2FB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317" y="6357938"/>
            <a:ext cx="1838325" cy="351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A97145-20B6-4C0A-A974-1794256AEB0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7" y="6325553"/>
            <a:ext cx="403225" cy="35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C2060D-1155-4871-B9A8-893F1206D674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932" y="6305868"/>
            <a:ext cx="33528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6FB8B56-7FA5-4C20-8380-989DD12E69FC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2" y="6354128"/>
            <a:ext cx="389890" cy="31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F47BAB-DECE-4B75-B107-C37718832E3C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252" y="6312853"/>
            <a:ext cx="364490" cy="366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7904A2-581F-4956-A298-DBFC87068E2D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7" y="6373813"/>
            <a:ext cx="1828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844C39-5ACB-4896-B2AF-6F4D1D1402A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34828"/>
            <a:ext cx="1933892" cy="1320572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4724DB8F-6F25-B446-5EAC-8B438DFC54F9}"/>
              </a:ext>
            </a:extLst>
          </p:cNvPr>
          <p:cNvPicPr/>
          <p:nvPr/>
        </p:nvPicPr>
        <p:blipFill rotWithShape="1">
          <a:blip r:embed="rId12"/>
          <a:srcRect l="30869" t="15372" r="32090" b="15291"/>
          <a:stretch/>
        </p:blipFill>
        <p:spPr bwMode="auto">
          <a:xfrm>
            <a:off x="877333" y="327183"/>
            <a:ext cx="2113119" cy="20045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" descr="Imagem relacionada">
            <a:extLst>
              <a:ext uri="{FF2B5EF4-FFF2-40B4-BE49-F238E27FC236}">
                <a16:creationId xmlns:a16="http://schemas.microsoft.com/office/drawing/2014/main" id="{1E6F9266-D617-1E3C-EC69-0070D9DB0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89" y="2475456"/>
            <a:ext cx="10056870" cy="305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715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011" y="6101338"/>
            <a:ext cx="2648988" cy="756661"/>
          </a:xfrm>
          <a:prstGeom prst="rect">
            <a:avLst/>
          </a:prstGeom>
        </p:spPr>
      </p:pic>
      <p:pic>
        <p:nvPicPr>
          <p:cNvPr id="13" name="Picture 12" descr="C:\Users\claude.scheuer\Dropbox\Uni DIPPE\PMI\Logos\EUPEA.jpg">
            <a:extLst>
              <a:ext uri="{FF2B5EF4-FFF2-40B4-BE49-F238E27FC236}">
                <a16:creationId xmlns:a16="http://schemas.microsoft.com/office/drawing/2014/main" id="{3FB075BF-C3BC-44F5-A31F-C7D4972E7C3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702" y="6348413"/>
            <a:ext cx="1026160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BF740A-F1C7-4708-A886-E1A7D70F2FB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317" y="6357938"/>
            <a:ext cx="1838325" cy="351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A97145-20B6-4C0A-A974-1794256AEB0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7" y="6325553"/>
            <a:ext cx="403225" cy="35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C2060D-1155-4871-B9A8-893F1206D674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932" y="6305868"/>
            <a:ext cx="33528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6FB8B56-7FA5-4C20-8380-989DD12E69FC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2" y="6354128"/>
            <a:ext cx="389890" cy="31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F47BAB-DECE-4B75-B107-C37718832E3C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252" y="6312853"/>
            <a:ext cx="364490" cy="366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7904A2-581F-4956-A298-DBFC87068E2D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7" y="6373813"/>
            <a:ext cx="1828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844C39-5ACB-4896-B2AF-6F4D1D1402A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34828"/>
            <a:ext cx="1933892" cy="132057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05911" y="241178"/>
            <a:ext cx="7495136" cy="596083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E671FF2-8CC4-7902-9779-BED9001B4410}"/>
              </a:ext>
            </a:extLst>
          </p:cNvPr>
          <p:cNvSpPr/>
          <p:nvPr/>
        </p:nvSpPr>
        <p:spPr>
          <a:xfrm>
            <a:off x="4830278" y="3876262"/>
            <a:ext cx="2455545" cy="7354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52622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589</Words>
  <Application>Microsoft Office PowerPoint</Application>
  <PresentationFormat>Breitbild</PresentationFormat>
  <Paragraphs>109</Paragraphs>
  <Slides>16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Tw Cen MT</vt:lpstr>
      <vt:lpstr>Office Theme</vt:lpstr>
      <vt:lpstr>Motor Development, Learning and Implications to  Physical Education Teaching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University of Luxembourg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Claude SCHEUER</dc:creator>
  <cp:lastModifiedBy>Alina Sarah LEMLING</cp:lastModifiedBy>
  <cp:revision>57</cp:revision>
  <dcterms:created xsi:type="dcterms:W3CDTF">2019-10-07T13:21:18Z</dcterms:created>
  <dcterms:modified xsi:type="dcterms:W3CDTF">2023-10-03T11:00:37Z</dcterms:modified>
</cp:coreProperties>
</file>