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6" r:id="rId4"/>
    <p:sldId id="267" r:id="rId5"/>
    <p:sldId id="264" r:id="rId6"/>
    <p:sldId id="261" r:id="rId7"/>
    <p:sldId id="262" r:id="rId8"/>
    <p:sldId id="263" r:id="rId9"/>
    <p:sldId id="268" r:id="rId10"/>
    <p:sldId id="618" r:id="rId11"/>
    <p:sldId id="616" r:id="rId12"/>
    <p:sldId id="270" r:id="rId13"/>
    <p:sldId id="271" r:id="rId14"/>
    <p:sldId id="619" r:id="rId15"/>
    <p:sldId id="272" r:id="rId16"/>
    <p:sldId id="622" r:id="rId17"/>
    <p:sldId id="624" r:id="rId18"/>
    <p:sldId id="647" r:id="rId19"/>
    <p:sldId id="643" r:id="rId20"/>
    <p:sldId id="625" r:id="rId21"/>
    <p:sldId id="626" r:id="rId22"/>
    <p:sldId id="623" r:id="rId23"/>
    <p:sldId id="648" r:id="rId24"/>
    <p:sldId id="6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68732"/>
  </p:normalViewPr>
  <p:slideViewPr>
    <p:cSldViewPr snapToGrid="0">
      <p:cViewPr varScale="1">
        <p:scale>
          <a:sx n="75" d="100"/>
          <a:sy n="75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D4A6E-86F9-F248-8EA0-8723A4E4202F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C286-AB50-0640-8458-6AD5202B1C4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354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96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the students self-management and the feeling of being responsible members of class: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the initial activity;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the class promptly on time;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saving for roll call;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signs for attention, gathering and dispersing (Use different managerial verbal or non-verbal behavior to manage the different Routines: sounds (different form whistle), voice, gestures)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3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enthusiastic and incentive behaviors;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high, yet realistic, expectations, use high rate of FB and positive interactions;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Organization of the pupils group in classroom must be quick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adequate displacement and positioning to control all the class.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340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slow down and breaks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records of managerial performance of students (e.g., target goals as managerial episodes length, somewhere in the gymnasium …)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management games (pupils are rewarded for achieving managerial goals, within a game format: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divided into teams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specific goals: start time, transition times, attention time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points to the performance, group overcoming …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time minutes for favorite activities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284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Portuguese PE Curricular System: </a:t>
            </a:r>
            <a:r>
              <a:rPr lang="en-GB" b="1" dirty="0"/>
              <a:t>compulsory PE from grade 1 to 12 </a:t>
            </a:r>
            <a:r>
              <a:rPr lang="en-GB" dirty="0"/>
              <a:t>vertically articulated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Primary includes </a:t>
            </a:r>
            <a:r>
              <a:rPr lang="en-GB" dirty="0"/>
              <a:t>grades 1 to 4 (5/6 y to 8/9 years old)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Main principles</a:t>
            </a:r>
            <a:r>
              <a:rPr lang="en-GB" dirty="0"/>
              <a:t>: eclecticism, inclusiveness, multilateral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Class teacher is the responsible for all </a:t>
            </a:r>
            <a:r>
              <a:rPr lang="en-GB" dirty="0"/>
              <a:t>subjects at primary school, including PE, autonomously or in collaboration with a specialist teacher (profiting from local schools networking)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Schools are offering </a:t>
            </a:r>
            <a:r>
              <a:rPr lang="en-GB" b="1" dirty="0"/>
              <a:t>extra-curricular Physical Activity </a:t>
            </a:r>
            <a:r>
              <a:rPr lang="en-GB" dirty="0"/>
              <a:t>lead by specialist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There is a </a:t>
            </a:r>
            <a:r>
              <a:rPr lang="en-GB" b="1" dirty="0"/>
              <a:t>great lack of PE </a:t>
            </a:r>
            <a:r>
              <a:rPr lang="en-GB" dirty="0"/>
              <a:t>in primary schools, which is </a:t>
            </a:r>
            <a:r>
              <a:rPr lang="en-GB" dirty="0" err="1"/>
              <a:t>becaming</a:t>
            </a:r>
            <a:r>
              <a:rPr lang="en-GB" dirty="0"/>
              <a:t> to be solved since the implementation of national tests at grade 2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88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PE implies a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“modus operandi”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from teaching other subjects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PE,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have to move, displace in space, physically interact, manipulate objects, work in group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which is completely different from the “traditional” individual seatwork of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language, etc.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and equipment are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intrinsic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contents.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47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 on PE teaching implies to develop two main categories of professional knowledge: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Content Knowledge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Knowledge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(planning, assessment, and pedagogical intervention).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Knowledge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knowing why and how to use procedures related with the instructional/academic, managerial and social systems of classroom ecology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classroom ecology systems, the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one represents the lesson logistics and the base (floor) to develop the teaching competences in PE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(other teaching competences, related with the instructional system and social system management are sustained by the managerial competence).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685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760413"/>
            <a:ext cx="6564313" cy="3692525"/>
          </a:xfrm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70425"/>
            <a:ext cx="5032375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2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1113" algn="just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class is strictly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to learning:</a:t>
            </a:r>
          </a:p>
          <a:p>
            <a:pPr indent="11113" algn="just"/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 conditioned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learning conditions and security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to be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minimized in its time costs (time economy)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must know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organization procedures and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autonomous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use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 pupils’ autonomy on the managerial system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teacher must take this as a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focus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learning how to adequately participate in the managerial system is crucial to have a smooth and safety control to the classroom activity.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07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main issues that a Prime PE teacher must consider to promote the managerial procedures learning: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 foundation of the managerial task system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procedure for performing specific behaviors within a class, behaviors that tend to recur frequently, and that unless structured, can potentially disrupt or delay a pace of a lesson.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 framework identify general expectations for behavior that cover a variety of situations, acceptable or unacceptable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481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ROUTINES:</a:t>
            </a:r>
            <a:endParaRPr lang="pt-PT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warm-up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attentive moments 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base (assigning place for instruction in the gym)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formations: individual task, stations (Route or Circuit), Areas, , Massive, “Waves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 (Gather - way to get central location and the correspondent formation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handling equipment disperse - how to go from a central location to a more scattered practice formations)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retrieve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Finishing ending the lesson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“Housekeeping” (dressing, bathroom, drink, …)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079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 should be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teachers, during their first few days of school year, focus on the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and learning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routines (and rules)(Siedentop, 1999).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younger children routines are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just as if there are subject content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e.g., for attention routine, teachers chose activities that frequently included start and stop, just so to this routine being practice. 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behaviors for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routine must be explained and demonstrated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opportunity of supervisory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AC286-AB50-0640-8458-6AD5202B1C41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278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6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2256-1936-4C2A-9410-D415166616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D5F-F415-43E0-B613-62EFF2615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hyperlink" Target="http://www.fmh.ulisboa.pt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4854"/>
            <a:ext cx="9144000" cy="1404620"/>
          </a:xfrm>
        </p:spPr>
        <p:txBody>
          <a:bodyPr/>
          <a:lstStyle/>
          <a:p>
            <a:r>
              <a:rPr lang="en-IE" dirty="0"/>
              <a:t>Teaching Physical Education</a:t>
            </a:r>
            <a:br>
              <a:rPr lang="en-IE" dirty="0"/>
            </a:br>
            <a:r>
              <a:rPr lang="en-IE" sz="2400"/>
              <a:t>(Micro-module </a:t>
            </a:r>
            <a:r>
              <a:rPr lang="en-IE" sz="2400" b="1" i="1"/>
              <a:t>PE </a:t>
            </a:r>
            <a:r>
              <a:rPr lang="en-IE" sz="2400" b="1" i="1" dirty="0"/>
              <a:t>Classroom management</a:t>
            </a:r>
            <a:r>
              <a:rPr lang="en-IE" sz="2400" dirty="0"/>
              <a:t>)</a:t>
            </a:r>
            <a:r>
              <a:rPr lang="pt-PT" sz="2400" dirty="0"/>
              <a:t>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537" y="3414927"/>
            <a:ext cx="10090150" cy="924242"/>
          </a:xfrm>
        </p:spPr>
        <p:txBody>
          <a:bodyPr>
            <a:noAutofit/>
          </a:bodyPr>
          <a:lstStyle/>
          <a:p>
            <a:r>
              <a:rPr lang="en-GB" sz="2800" i="1" dirty="0"/>
              <a:t>Marcos Onofre, Beatriz Sousa, Eduardo </a:t>
            </a:r>
            <a:r>
              <a:rPr lang="en-GB" sz="2800" i="1" dirty="0" err="1"/>
              <a:t>Bengalinha</a:t>
            </a:r>
            <a:r>
              <a:rPr lang="en-GB" sz="2800" i="1" dirty="0"/>
              <a:t> &amp; Rafael </a:t>
            </a:r>
            <a:r>
              <a:rPr lang="en-GB" sz="2800" i="1" dirty="0" err="1"/>
              <a:t>Cristão</a:t>
            </a:r>
            <a:endParaRPr lang="en-GB" sz="2800" i="1" dirty="0"/>
          </a:p>
          <a:p>
            <a:r>
              <a:rPr lang="en-GB" sz="2800" i="1" dirty="0" err="1"/>
              <a:t>Faculdade</a:t>
            </a:r>
            <a:r>
              <a:rPr lang="en-GB" sz="2800" i="1" dirty="0"/>
              <a:t> de </a:t>
            </a:r>
            <a:r>
              <a:rPr lang="en-GB" sz="2800" i="1" dirty="0" err="1"/>
              <a:t>Motricidade</a:t>
            </a:r>
            <a:r>
              <a:rPr lang="en-GB" sz="2800" i="1" dirty="0"/>
              <a:t> Humana, </a:t>
            </a:r>
            <a:r>
              <a:rPr lang="en-GB" sz="2800" i="1" dirty="0" err="1"/>
              <a:t>Universidade</a:t>
            </a:r>
            <a:r>
              <a:rPr lang="en-GB" sz="2800" i="1" dirty="0"/>
              <a:t> de </a:t>
            </a:r>
            <a:r>
              <a:rPr lang="en-GB" sz="2800" i="1" dirty="0" err="1"/>
              <a:t>Lisboa</a:t>
            </a:r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PRIME PETE </a:t>
            </a:r>
            <a:r>
              <a:rPr lang="en-GB" sz="2800" i="1" dirty="0" err="1"/>
              <a:t>LTT#2</a:t>
            </a:r>
            <a:r>
              <a:rPr lang="en-GB" sz="2800" i="1" dirty="0"/>
              <a:t>+#3</a:t>
            </a:r>
          </a:p>
          <a:p>
            <a:r>
              <a:rPr lang="en-GB" sz="2800" i="1" dirty="0" err="1"/>
              <a:t>Brixen</a:t>
            </a:r>
            <a:r>
              <a:rPr lang="en-GB" sz="2800" i="1" dirty="0"/>
              <a:t>, June 6</a:t>
            </a:r>
            <a:r>
              <a:rPr lang="en-GB" sz="2800" i="1" baseline="30000" dirty="0"/>
              <a:t>th</a:t>
            </a:r>
            <a:r>
              <a:rPr lang="en-GB" sz="2800" i="1" dirty="0"/>
              <a:t>-10</a:t>
            </a:r>
            <a:r>
              <a:rPr lang="en-GB" sz="2800" i="1" baseline="30000" dirty="0"/>
              <a:t>th</a:t>
            </a:r>
            <a:r>
              <a:rPr lang="en-GB" sz="2800" i="1" dirty="0"/>
              <a:t>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1AEAF24D-7797-70E8-5D65-FF89A5C2F1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08" y="186372"/>
            <a:ext cx="6209620" cy="140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3BA163-F623-6DDE-C786-ACC4B109DC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05" y="5672653"/>
            <a:ext cx="122889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Rational for PE classroom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8B4A877-6A15-1140-6C56-16793D4AC1AE}"/>
              </a:ext>
            </a:extLst>
          </p:cNvPr>
          <p:cNvSpPr/>
          <p:nvPr/>
        </p:nvSpPr>
        <p:spPr>
          <a:xfrm>
            <a:off x="409432" y="1923701"/>
            <a:ext cx="11172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Assumptions: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 on PE teaching implies: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Content Knowledge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Knowledge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Pedagogical Knowledge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involving knowing why and how to use procedures related with the instructional/academic, managerial and social systems of classroom ecology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managerial system represents the lesson logistics and the base (floor) to develop the teaching competences in PE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8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1086455" y="276837"/>
            <a:ext cx="100190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 b="1">
                <a:latin typeface="Shree Devanagari 714" charset="0"/>
                <a:ea typeface="Shree Devanagari 714" charset="0"/>
                <a:cs typeface="Shree Devanagari 714" charset="0"/>
              </a:rPr>
              <a:t>Procedures associated to PE Teaching Quality</a:t>
            </a: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5979323" y="3413864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b="1"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7304079" y="4518307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 b="1"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736312" y="3794864"/>
            <a:ext cx="2486025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800" b="1" dirty="0">
                <a:latin typeface="Shree Devanagari 714" charset="0"/>
                <a:ea typeface="Shree Devanagari 714" charset="0"/>
                <a:cs typeface="Shree Devanagari 714" charset="0"/>
              </a:rPr>
              <a:t>Orchestration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917988" y="4518307"/>
            <a:ext cx="7595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b="1"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5979323" y="5014064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b="1"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517902" y="3347923"/>
            <a:ext cx="2400087" cy="2340768"/>
            <a:chOff x="587889" y="2790443"/>
            <a:chExt cx="2400087" cy="2340768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2134199" y="2790443"/>
              <a:ext cx="853777" cy="234076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algn="ctr" eaLnBrk="0" hangingPunct="0"/>
              <a:r>
                <a:rPr lang="en-GB" sz="2400" b="1" dirty="0">
                  <a:latin typeface="Shree Devanagari 714" charset="0"/>
                  <a:ea typeface="Shree Devanagari 714" charset="0"/>
                  <a:cs typeface="Shree Devanagari 714" charset="0"/>
                </a:rPr>
                <a:t>Organization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87889" y="2790443"/>
              <a:ext cx="1535353" cy="2340768"/>
              <a:chOff x="587889" y="2790443"/>
              <a:chExt cx="1535353" cy="2340768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587889" y="2790443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 dirty="0">
                    <a:latin typeface="Shree Devanagari 714" charset="0"/>
                    <a:ea typeface="Shree Devanagari 714" charset="0"/>
                    <a:cs typeface="Shree Devanagari 714" charset="0"/>
                  </a:rPr>
                  <a:t>Time</a:t>
                </a: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587889" y="3570699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Pupils</a:t>
                </a: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587889" y="4350955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Space and </a:t>
                </a:r>
              </a:p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Equipments</a:t>
                </a: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7989879" y="3347923"/>
            <a:ext cx="2579104" cy="2340768"/>
            <a:chOff x="7037379" y="3021697"/>
            <a:chExt cx="2579104" cy="2340768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7037379" y="3021697"/>
              <a:ext cx="1067515" cy="234076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" wrap="none" anchor="ctr"/>
            <a:lstStyle/>
            <a:p>
              <a:pPr algn="ctr" eaLnBrk="0" hangingPunct="0"/>
              <a:r>
                <a:rPr lang="en-GB" sz="2400" b="1" dirty="0">
                  <a:latin typeface="Shree Devanagari 714" charset="0"/>
                  <a:ea typeface="Shree Devanagari 714" charset="0"/>
                  <a:cs typeface="Shree Devanagari 714" charset="0"/>
                </a:rPr>
                <a:t>Classroom </a:t>
              </a:r>
            </a:p>
            <a:p>
              <a:pPr algn="ctr" eaLnBrk="0" hangingPunct="0"/>
              <a:r>
                <a:rPr lang="en-GB" sz="2400" b="1" dirty="0">
                  <a:latin typeface="Shree Devanagari 714" charset="0"/>
                  <a:ea typeface="Shree Devanagari 714" charset="0"/>
                  <a:cs typeface="Shree Devanagari 714" charset="0"/>
                </a:rPr>
                <a:t>Climate</a:t>
              </a: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8095828" y="3021697"/>
              <a:ext cx="1520655" cy="2340768"/>
              <a:chOff x="8059572" y="2790443"/>
              <a:chExt cx="1535353" cy="2340768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059572" y="2790443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Pupils</a:t>
                </a: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8059572" y="3570699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 dirty="0">
                    <a:latin typeface="Shree Devanagari 714" charset="0"/>
                    <a:ea typeface="Shree Devanagari 714" charset="0"/>
                    <a:cs typeface="Shree Devanagari 714" charset="0"/>
                  </a:rPr>
                  <a:t>Teacher/ </a:t>
                </a:r>
              </a:p>
              <a:p>
                <a:pPr algn="ctr" eaLnBrk="0" hangingPunct="0"/>
                <a:r>
                  <a:rPr lang="en-GB" sz="2000" b="1" dirty="0">
                    <a:latin typeface="Shree Devanagari 714" charset="0"/>
                    <a:ea typeface="Shree Devanagari 714" charset="0"/>
                    <a:cs typeface="Shree Devanagari 714" charset="0"/>
                  </a:rPr>
                  <a:t>Pupils</a:t>
                </a: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8059572" y="4350955"/>
                <a:ext cx="1535353" cy="78025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 dirty="0">
                    <a:latin typeface="Shree Devanagari 714" charset="0"/>
                    <a:ea typeface="Shree Devanagari 714" charset="0"/>
                    <a:cs typeface="Shree Devanagari 714" charset="0"/>
                  </a:rPr>
                  <a:t>Pupils/Tasks</a:t>
                </a:r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4736310" y="1745734"/>
            <a:ext cx="2486026" cy="1664683"/>
            <a:chOff x="3775347" y="1419507"/>
            <a:chExt cx="2486026" cy="1664683"/>
          </a:xfrm>
        </p:grpSpPr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3775348" y="2303934"/>
              <a:ext cx="2486025" cy="7802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400" b="1" dirty="0">
                  <a:latin typeface="Shree Devanagari 714" charset="0"/>
                  <a:ea typeface="Shree Devanagari 714" charset="0"/>
                  <a:cs typeface="Shree Devanagari 714" charset="0"/>
                </a:rPr>
                <a:t>Instruction</a:t>
              </a: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3775347" y="1419507"/>
              <a:ext cx="2486025" cy="887521"/>
              <a:chOff x="3775347" y="1419507"/>
              <a:chExt cx="2486025" cy="887521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3775347" y="1419507"/>
                <a:ext cx="2486024" cy="30379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Presentation</a:t>
                </a: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3775348" y="1702398"/>
                <a:ext cx="2486024" cy="30379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Following</a:t>
                </a:r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3775348" y="2003233"/>
                <a:ext cx="2486024" cy="303795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GB" sz="2000" b="1">
                    <a:latin typeface="Shree Devanagari 714" charset="0"/>
                    <a:ea typeface="Shree Devanagari 714" charset="0"/>
                    <a:cs typeface="Shree Devanagari 714" charset="0"/>
                  </a:rPr>
                  <a:t>Assessment</a:t>
                </a:r>
              </a:p>
            </p:txBody>
          </p:sp>
        </p:grpSp>
      </p:grpSp>
      <p:grpSp>
        <p:nvGrpSpPr>
          <p:cNvPr id="10" name="Grupo 9"/>
          <p:cNvGrpSpPr/>
          <p:nvPr/>
        </p:nvGrpSpPr>
        <p:grpSpPr>
          <a:xfrm>
            <a:off x="4730209" y="5411410"/>
            <a:ext cx="2498228" cy="1329958"/>
            <a:chOff x="3775348" y="5085184"/>
            <a:chExt cx="2498228" cy="1329958"/>
          </a:xfrm>
        </p:grpSpPr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3775348" y="5085184"/>
              <a:ext cx="2486025" cy="7432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400" b="1" dirty="0">
                  <a:latin typeface="Shree Devanagari 714" charset="0"/>
                  <a:ea typeface="Shree Devanagari 714" charset="0"/>
                  <a:cs typeface="Shree Devanagari 714" charset="0"/>
                </a:rPr>
                <a:t>Discipline</a:t>
              </a: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3787551" y="5828456"/>
              <a:ext cx="2486024" cy="3037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>
                  <a:latin typeface="Shree Devanagari 714" charset="0"/>
                  <a:ea typeface="Shree Devanagari 714" charset="0"/>
                  <a:cs typeface="Shree Devanagari 714" charset="0"/>
                </a:rPr>
                <a:t>Prevention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3787552" y="6111347"/>
              <a:ext cx="2486024" cy="30379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>
                  <a:latin typeface="Shree Devanagari 714" charset="0"/>
                  <a:ea typeface="Shree Devanagari 714" charset="0"/>
                  <a:cs typeface="Shree Devanagari 714" charset="0"/>
                </a:rPr>
                <a:t>Remediation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943575" y="2586694"/>
            <a:ext cx="5616502" cy="382831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46131" y="1062129"/>
            <a:ext cx="4054180" cy="411151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38052" y="2564131"/>
            <a:ext cx="5945732" cy="382831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  <a:latin typeface="Shree Devanagari 714" charset="0"/>
              <a:ea typeface="Shree Devanagari 714" charset="0"/>
              <a:cs typeface="Shree Devanagari 71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17901" y="5920741"/>
            <a:ext cx="2344506" cy="64923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Shree Devanagari 714" charset="0"/>
                <a:ea typeface="Shree Devanagari 714" charset="0"/>
                <a:cs typeface="Shree Devanagari 714" charset="0"/>
              </a:rPr>
              <a:t>MANAGERIAL </a:t>
            </a:r>
          </a:p>
          <a:p>
            <a:pPr algn="ctr" eaLnBrk="0" hangingPunct="0"/>
            <a:r>
              <a:rPr lang="en-GB" sz="2000" b="1">
                <a:latin typeface="Shree Devanagari 714" charset="0"/>
                <a:ea typeface="Shree Devanagari 714" charset="0"/>
                <a:cs typeface="Shree Devanagari 714" charset="0"/>
              </a:rPr>
              <a:t>SYSTEM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8215990" y="5920741"/>
            <a:ext cx="2344506" cy="649228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Shree Devanagari 714" charset="0"/>
                <a:ea typeface="Shree Devanagari 714" charset="0"/>
                <a:cs typeface="Shree Devanagari 714" charset="0"/>
              </a:rPr>
              <a:t>SOCIAL</a:t>
            </a:r>
          </a:p>
          <a:p>
            <a:pPr algn="ctr" eaLnBrk="0" hangingPunct="0"/>
            <a:r>
              <a:rPr lang="en-GB" sz="2000" b="1">
                <a:latin typeface="Shree Devanagari 714" charset="0"/>
                <a:ea typeface="Shree Devanagari 714" charset="0"/>
                <a:cs typeface="Shree Devanagari 714" charset="0"/>
              </a:rPr>
              <a:t>SYSTEM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495767" y="1137168"/>
            <a:ext cx="2808312" cy="51688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>
                <a:latin typeface="Shree Devanagari 714" charset="0"/>
                <a:ea typeface="Shree Devanagari 714" charset="0"/>
                <a:cs typeface="Shree Devanagari 714" charset="0"/>
              </a:rPr>
              <a:t>ACADEMIC SYSTEM</a:t>
            </a:r>
          </a:p>
        </p:txBody>
      </p:sp>
    </p:spTree>
    <p:extLst>
      <p:ext uri="{BB962C8B-B14F-4D97-AF65-F5344CB8AC3E}">
        <p14:creationId xmlns:p14="http://schemas.microsoft.com/office/powerpoint/2010/main" val="192124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Rational for PE classroom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F98C650-D657-2EFC-EB2F-D62061EFB156}"/>
              </a:ext>
            </a:extLst>
          </p:cNvPr>
          <p:cNvSpPr/>
          <p:nvPr/>
        </p:nvSpPr>
        <p:spPr>
          <a:xfrm>
            <a:off x="362608" y="1870574"/>
            <a:ext cx="11113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class is strictly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to learning:</a:t>
            </a:r>
          </a:p>
          <a:p>
            <a:pPr indent="11113" algn="just"/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 conditioned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learning conditions and security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to be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minimized in its time costs (time economy)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must know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organization procedures and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autonomous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use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pupils’ learning the managerial system to achieve autonomy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Rational for PE classroom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D9F3F37-738E-BD7C-5F64-0748DFC4FB98}"/>
              </a:ext>
            </a:extLst>
          </p:cNvPr>
          <p:cNvSpPr/>
          <p:nvPr/>
        </p:nvSpPr>
        <p:spPr>
          <a:xfrm>
            <a:off x="407999" y="2330539"/>
            <a:ext cx="113760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 foundation of the managerial task system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procedure for performing specific and frequent behaviors within a class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general behavior expectations (acceptable) for the classroom situations</a:t>
            </a:r>
          </a:p>
        </p:txBody>
      </p:sp>
    </p:spTree>
    <p:extLst>
      <p:ext uri="{BB962C8B-B14F-4D97-AF65-F5344CB8AC3E}">
        <p14:creationId xmlns:p14="http://schemas.microsoft.com/office/powerpoint/2010/main" val="103489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7AB3095-26DE-CDAC-075E-75CFBDEF068D}"/>
              </a:ext>
            </a:extLst>
          </p:cNvPr>
          <p:cNvSpPr/>
          <p:nvPr/>
        </p:nvSpPr>
        <p:spPr>
          <a:xfrm>
            <a:off x="382519" y="1632196"/>
            <a:ext cx="114269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warm-up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attentive moments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base (assigning place for instruction in the gym)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formations: individual task, stations (Route or Circuit), Areas, , Massive, “Waves"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handling equipment disperse </a:t>
            </a:r>
            <a:r>
              <a:rPr lang="pt-PT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and Finishing ending the lesson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“Housekeeping” (dressing, bathroom, drink, …)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AECD41-551F-7E7F-F5F2-6800B4AB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214398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7AB3095-26DE-CDAC-075E-75CFBDEF068D}"/>
              </a:ext>
            </a:extLst>
          </p:cNvPr>
          <p:cNvSpPr/>
          <p:nvPr/>
        </p:nvSpPr>
        <p:spPr>
          <a:xfrm>
            <a:off x="426372" y="1751543"/>
            <a:ext cx="114269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 should be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teachers: during their first few days of school year, focus on the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and learning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routines (and rules)(Siedentop, 1999).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 must be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just as if there are subject content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behaviors for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routine must be explained and demonstrated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opportunity of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supervison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9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7AB3095-26DE-CDAC-075E-75CFBDEF068D}"/>
              </a:ext>
            </a:extLst>
          </p:cNvPr>
          <p:cNvSpPr/>
          <p:nvPr/>
        </p:nvSpPr>
        <p:spPr>
          <a:xfrm>
            <a:off x="449780" y="2593687"/>
            <a:ext cx="11426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 behaviors for each routine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explained and demonstrated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 be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of practice and reflection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184455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405132" y="2046812"/>
            <a:ext cx="113817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the students self-management and the feeling of being responsible members of class: </a:t>
            </a:r>
          </a:p>
          <a:p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the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activity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the class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promptly on time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saving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roll call;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signs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attention, gathering and dispersing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3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304753" y="1902979"/>
            <a:ext cx="113817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 the students self-management and the feeling of being responsible members of class: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enthusiastic and incentive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behaviors;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high, yet realistic, expectations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rate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FB and positive interactions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organization of pupils'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 displacement and positioning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control all the class.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4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480949" y="1756781"/>
            <a:ext cx="1138173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Provide pupils with Knowledge about :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ea typeface="Shree Devanagari 714" charset="0"/>
                <a:cs typeface="Shree Devanagari 714" charset="0"/>
              </a:rPr>
              <a:t>space and equipment's </a:t>
            </a:r>
            <a:r>
              <a:rPr lang="en-GB" sz="2600" dirty="0">
                <a:ea typeface="Shree Devanagari 714" charset="0"/>
                <a:cs typeface="Shree Devanagari 714" charset="0"/>
              </a:rPr>
              <a:t>use and its’ rules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ea typeface="Shree Devanagari 714" charset="0"/>
                <a:cs typeface="Shree Devanagari 714" charset="0"/>
              </a:rPr>
              <a:t>different </a:t>
            </a:r>
            <a:r>
              <a:rPr lang="en-GB" sz="2600" b="1" dirty="0">
                <a:ea typeface="Shree Devanagari 714" charset="0"/>
                <a:cs typeface="Shree Devanagari 714" charset="0"/>
              </a:rPr>
              <a:t>types of formation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ea typeface="Shree Devanagari 714" charset="0"/>
                <a:cs typeface="Shree Devanagari 714" charset="0"/>
              </a:rPr>
              <a:t>security </a:t>
            </a:r>
            <a:r>
              <a:rPr lang="en-GB" sz="2600" dirty="0">
                <a:ea typeface="Shree Devanagari 714" charset="0"/>
                <a:cs typeface="Shree Devanagari 714" charset="0"/>
              </a:rPr>
              <a:t>in classroom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ea typeface="Shree Devanagari 714" charset="0"/>
                <a:cs typeface="Shree Devanagari 714" charset="0"/>
              </a:rPr>
              <a:t>different managerial tasks</a:t>
            </a:r>
            <a:r>
              <a:rPr lang="en-GB" sz="2600" dirty="0">
                <a:ea typeface="Shree Devanagari 714" charset="0"/>
                <a:cs typeface="Shree Devanagari 714" charset="0"/>
              </a:rPr>
              <a:t>, before, during e after the lessons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ea typeface="Shree Devanagari 714" charset="0"/>
                <a:cs typeface="Shree Devanagari 714" charset="0"/>
              </a:rPr>
              <a:t>being attentive to the signals </a:t>
            </a:r>
            <a:r>
              <a:rPr lang="en-GB" sz="2600" dirty="0">
                <a:ea typeface="Shree Devanagari 714" charset="0"/>
                <a:cs typeface="Shree Devanagari 714" charset="0"/>
              </a:rPr>
              <a:t>concerning information, transition, and grouping. 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ea typeface="Shree Devanagari 714" charset="0"/>
                <a:cs typeface="Shree Devanagari 714" charset="0"/>
              </a:rPr>
              <a:t>relationship between </a:t>
            </a:r>
            <a:r>
              <a:rPr lang="en-GB" sz="2600" b="1" dirty="0">
                <a:ea typeface="Shree Devanagari 714" charset="0"/>
                <a:cs typeface="Shree Devanagari 714" charset="0"/>
              </a:rPr>
              <a:t>learning and group constitution </a:t>
            </a:r>
          </a:p>
          <a:p>
            <a:pPr marL="43815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ea typeface="Shree Devanagari 714" charset="0"/>
                <a:cs typeface="Shree Devanagari 714" charset="0"/>
              </a:rPr>
              <a:t>pupils’ managerial competence </a:t>
            </a:r>
            <a:r>
              <a:rPr lang="en-GB" sz="2600" dirty="0">
                <a:ea typeface="Shree Devanagari 714" charset="0"/>
                <a:cs typeface="Shree Devanagari 714" charset="0"/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23780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pSp>
        <p:nvGrpSpPr>
          <p:cNvPr id="20" name="Grupo 1">
            <a:extLst>
              <a:ext uri="{FF2B5EF4-FFF2-40B4-BE49-F238E27FC236}">
                <a16:creationId xmlns:a16="http://schemas.microsoft.com/office/drawing/2014/main" id="{389DC93A-333E-7D03-0BF3-282C492EED7B}"/>
              </a:ext>
            </a:extLst>
          </p:cNvPr>
          <p:cNvGrpSpPr/>
          <p:nvPr/>
        </p:nvGrpSpPr>
        <p:grpSpPr>
          <a:xfrm>
            <a:off x="772510" y="1295834"/>
            <a:ext cx="10641724" cy="4704213"/>
            <a:chOff x="2423592" y="260648"/>
            <a:chExt cx="7776864" cy="7219181"/>
          </a:xfrm>
        </p:grpSpPr>
        <p:sp>
          <p:nvSpPr>
            <p:cNvPr id="21" name="Rectângulo arredondado 3">
              <a:extLst>
                <a:ext uri="{FF2B5EF4-FFF2-40B4-BE49-F238E27FC236}">
                  <a16:creationId xmlns:a16="http://schemas.microsoft.com/office/drawing/2014/main" id="{D7F3395F-BB6E-6568-17DF-54CF95D79367}"/>
                </a:ext>
              </a:extLst>
            </p:cNvPr>
            <p:cNvSpPr/>
            <p:nvPr/>
          </p:nvSpPr>
          <p:spPr>
            <a:xfrm>
              <a:off x="6528049" y="260648"/>
              <a:ext cx="3672407" cy="11521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School Placement/Practicum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  <a:latin typeface="+mj-lt"/>
                </a:rPr>
                <a:t>(includes real PE teaching training in primary)</a:t>
              </a:r>
            </a:p>
          </p:txBody>
        </p:sp>
        <p:sp>
          <p:nvSpPr>
            <p:cNvPr id="22" name="Rectângulo arredondado 4">
              <a:extLst>
                <a:ext uri="{FF2B5EF4-FFF2-40B4-BE49-F238E27FC236}">
                  <a16:creationId xmlns:a16="http://schemas.microsoft.com/office/drawing/2014/main" id="{B1958AA6-2C46-A405-46B4-E89C1A4844E4}"/>
                </a:ext>
              </a:extLst>
            </p:cNvPr>
            <p:cNvSpPr/>
            <p:nvPr/>
          </p:nvSpPr>
          <p:spPr>
            <a:xfrm>
              <a:off x="2927648" y="908720"/>
              <a:ext cx="352839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Educational Research</a:t>
              </a:r>
            </a:p>
          </p:txBody>
        </p:sp>
        <p:sp>
          <p:nvSpPr>
            <p:cNvPr id="23" name="Rectângulo arredondado 5">
              <a:extLst>
                <a:ext uri="{FF2B5EF4-FFF2-40B4-BE49-F238E27FC236}">
                  <a16:creationId xmlns:a16="http://schemas.microsoft.com/office/drawing/2014/main" id="{1FE76537-2029-D2A8-9901-8A8FBBF54502}"/>
                </a:ext>
              </a:extLst>
            </p:cNvPr>
            <p:cNvSpPr/>
            <p:nvPr/>
          </p:nvSpPr>
          <p:spPr>
            <a:xfrm>
              <a:off x="2927648" y="332656"/>
              <a:ext cx="3528392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Health Promotion and Education at School</a:t>
              </a:r>
            </a:p>
          </p:txBody>
        </p:sp>
        <p:sp>
          <p:nvSpPr>
            <p:cNvPr id="24" name="Rectângulo arredondado 6">
              <a:extLst>
                <a:ext uri="{FF2B5EF4-FFF2-40B4-BE49-F238E27FC236}">
                  <a16:creationId xmlns:a16="http://schemas.microsoft.com/office/drawing/2014/main" id="{8E1BFDCD-853E-2D8D-EFF1-9253C7BE7CFE}"/>
                </a:ext>
              </a:extLst>
            </p:cNvPr>
            <p:cNvSpPr/>
            <p:nvPr/>
          </p:nvSpPr>
          <p:spPr>
            <a:xfrm>
              <a:off x="2973471" y="1484784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PE &amp; SS European Dimension</a:t>
              </a:r>
            </a:p>
          </p:txBody>
        </p:sp>
        <p:sp>
          <p:nvSpPr>
            <p:cNvPr id="25" name="Rectângulo arredondado 14">
              <a:extLst>
                <a:ext uri="{FF2B5EF4-FFF2-40B4-BE49-F238E27FC236}">
                  <a16:creationId xmlns:a16="http://schemas.microsoft.com/office/drawing/2014/main" id="{F60CBDFB-41FC-5865-AC1F-C7CD8ABC24DA}"/>
                </a:ext>
              </a:extLst>
            </p:cNvPr>
            <p:cNvSpPr/>
            <p:nvPr/>
          </p:nvSpPr>
          <p:spPr>
            <a:xfrm>
              <a:off x="2973471" y="1966069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 Curriculum Theory and Management in PE</a:t>
              </a:r>
            </a:p>
          </p:txBody>
        </p:sp>
        <p:sp>
          <p:nvSpPr>
            <p:cNvPr id="26" name="Rectângulo arredondado 15">
              <a:extLst>
                <a:ext uri="{FF2B5EF4-FFF2-40B4-BE49-F238E27FC236}">
                  <a16:creationId xmlns:a16="http://schemas.microsoft.com/office/drawing/2014/main" id="{9F40EA4D-DA11-D76B-5267-49EEA971ED88}"/>
                </a:ext>
              </a:extLst>
            </p:cNvPr>
            <p:cNvSpPr/>
            <p:nvPr/>
          </p:nvSpPr>
          <p:spPr>
            <a:xfrm>
              <a:off x="2973471" y="6014211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Technology and Innovation in PE</a:t>
              </a:r>
            </a:p>
          </p:txBody>
        </p:sp>
        <p:sp>
          <p:nvSpPr>
            <p:cNvPr id="27" name="Rectângulo arredondado 16">
              <a:extLst>
                <a:ext uri="{FF2B5EF4-FFF2-40B4-BE49-F238E27FC236}">
                  <a16:creationId xmlns:a16="http://schemas.microsoft.com/office/drawing/2014/main" id="{D1A19275-F4E4-066A-BD1D-6EF294ED2045}"/>
                </a:ext>
              </a:extLst>
            </p:cNvPr>
            <p:cNvSpPr/>
            <p:nvPr/>
          </p:nvSpPr>
          <p:spPr>
            <a:xfrm>
              <a:off x="2961688" y="2903616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Sport and Physical Activity in School</a:t>
              </a:r>
            </a:p>
          </p:txBody>
        </p:sp>
        <p:sp>
          <p:nvSpPr>
            <p:cNvPr id="28" name="Rectângulo arredondado 17">
              <a:extLst>
                <a:ext uri="{FF2B5EF4-FFF2-40B4-BE49-F238E27FC236}">
                  <a16:creationId xmlns:a16="http://schemas.microsoft.com/office/drawing/2014/main" id="{CFFF8F87-C0D3-7367-7341-1C6666BAD69A}"/>
                </a:ext>
              </a:extLst>
            </p:cNvPr>
            <p:cNvSpPr/>
            <p:nvPr/>
          </p:nvSpPr>
          <p:spPr>
            <a:xfrm>
              <a:off x="2973471" y="3409922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 Teaching PE II (grades 7-12)</a:t>
              </a:r>
            </a:p>
          </p:txBody>
        </p:sp>
        <p:sp>
          <p:nvSpPr>
            <p:cNvPr id="29" name="Rectângulo arredondado 18">
              <a:extLst>
                <a:ext uri="{FF2B5EF4-FFF2-40B4-BE49-F238E27FC236}">
                  <a16:creationId xmlns:a16="http://schemas.microsoft.com/office/drawing/2014/main" id="{A03A170A-BD89-A0F9-7700-56FEE4544BDA}"/>
                </a:ext>
              </a:extLst>
            </p:cNvPr>
            <p:cNvSpPr/>
            <p:nvPr/>
          </p:nvSpPr>
          <p:spPr>
            <a:xfrm>
              <a:off x="2973471" y="3891208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Educational Assessment</a:t>
              </a:r>
            </a:p>
          </p:txBody>
        </p:sp>
        <p:sp>
          <p:nvSpPr>
            <p:cNvPr id="30" name="Rectângulo arredondado 19">
              <a:extLst>
                <a:ext uri="{FF2B5EF4-FFF2-40B4-BE49-F238E27FC236}">
                  <a16:creationId xmlns:a16="http://schemas.microsoft.com/office/drawing/2014/main" id="{6FDEB920-ABF3-0CD8-6098-7472B2A43CCE}"/>
                </a:ext>
              </a:extLst>
            </p:cNvPr>
            <p:cNvSpPr/>
            <p:nvPr/>
          </p:nvSpPr>
          <p:spPr>
            <a:xfrm>
              <a:off x="2973471" y="4545738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Professional Education and Identity in PE</a:t>
              </a:r>
            </a:p>
          </p:txBody>
        </p:sp>
        <p:sp>
          <p:nvSpPr>
            <p:cNvPr id="31" name="Rectângulo arredondado 20">
              <a:extLst>
                <a:ext uri="{FF2B5EF4-FFF2-40B4-BE49-F238E27FC236}">
                  <a16:creationId xmlns:a16="http://schemas.microsoft.com/office/drawing/2014/main" id="{69696387-61BD-15F8-8065-A1798A018864}"/>
                </a:ext>
              </a:extLst>
            </p:cNvPr>
            <p:cNvSpPr/>
            <p:nvPr/>
          </p:nvSpPr>
          <p:spPr>
            <a:xfrm>
              <a:off x="2973471" y="5027022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Inclusion Strategies in PE</a:t>
              </a:r>
            </a:p>
          </p:txBody>
        </p:sp>
        <p:sp>
          <p:nvSpPr>
            <p:cNvPr id="32" name="Rectângulo arredondado 21">
              <a:extLst>
                <a:ext uri="{FF2B5EF4-FFF2-40B4-BE49-F238E27FC236}">
                  <a16:creationId xmlns:a16="http://schemas.microsoft.com/office/drawing/2014/main" id="{5A295EF8-1A94-3FB2-C656-06417A0E5688}"/>
                </a:ext>
              </a:extLst>
            </p:cNvPr>
            <p:cNvSpPr/>
            <p:nvPr/>
          </p:nvSpPr>
          <p:spPr>
            <a:xfrm>
              <a:off x="2973471" y="5532925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+mj-lt"/>
                </a:rPr>
                <a:t> Teaching PE I (grades 1-6) – 9 ECTS, Contact hours: 84,5 (T: </a:t>
              </a:r>
              <a:r>
                <a:rPr lang="en-GB" b="1" dirty="0" err="1">
                  <a:solidFill>
                    <a:srgbClr val="FF0000"/>
                  </a:solidFill>
                  <a:latin typeface="+mj-lt"/>
                </a:rPr>
                <a:t>26h</a:t>
              </a:r>
              <a:r>
                <a:rPr lang="en-GB" b="1" dirty="0">
                  <a:solidFill>
                    <a:srgbClr val="FF0000"/>
                  </a:solidFill>
                  <a:latin typeface="+mj-lt"/>
                </a:rPr>
                <a:t> + </a:t>
              </a:r>
              <a:r>
                <a:rPr lang="en-GB" b="1" dirty="0" err="1">
                  <a:solidFill>
                    <a:srgbClr val="FF0000"/>
                  </a:solidFill>
                  <a:latin typeface="+mj-lt"/>
                </a:rPr>
                <a:t>P:58,5</a:t>
              </a:r>
              <a:r>
                <a:rPr lang="en-GB" b="1" dirty="0">
                  <a:solidFill>
                    <a:srgbClr val="FF0000"/>
                  </a:solidFill>
                  <a:latin typeface="+mj-lt"/>
                </a:rPr>
                <a:t>)</a:t>
              </a:r>
            </a:p>
          </p:txBody>
        </p:sp>
        <p:sp>
          <p:nvSpPr>
            <p:cNvPr id="33" name="Rectângulo arredondado 22">
              <a:extLst>
                <a:ext uri="{FF2B5EF4-FFF2-40B4-BE49-F238E27FC236}">
                  <a16:creationId xmlns:a16="http://schemas.microsoft.com/office/drawing/2014/main" id="{805A0B81-D5CD-1220-1D05-41AFA5F2AC06}"/>
                </a:ext>
              </a:extLst>
            </p:cNvPr>
            <p:cNvSpPr/>
            <p:nvPr/>
          </p:nvSpPr>
          <p:spPr>
            <a:xfrm>
              <a:off x="2973471" y="2415764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Management and School Cultural Organization </a:t>
              </a:r>
            </a:p>
          </p:txBody>
        </p:sp>
        <p:sp>
          <p:nvSpPr>
            <p:cNvPr id="34" name="Rectângulo arredondado 23">
              <a:extLst>
                <a:ext uri="{FF2B5EF4-FFF2-40B4-BE49-F238E27FC236}">
                  <a16:creationId xmlns:a16="http://schemas.microsoft.com/office/drawing/2014/main" id="{C34459BD-3645-8AE7-D699-9D289E53C804}"/>
                </a:ext>
              </a:extLst>
            </p:cNvPr>
            <p:cNvSpPr/>
            <p:nvPr/>
          </p:nvSpPr>
          <p:spPr>
            <a:xfrm>
              <a:off x="2973471" y="6495494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 Teaching and Coaching of School Sport</a:t>
              </a:r>
            </a:p>
          </p:txBody>
        </p:sp>
        <p:sp>
          <p:nvSpPr>
            <p:cNvPr id="35" name="Rectângulo arredondado 24">
              <a:extLst>
                <a:ext uri="{FF2B5EF4-FFF2-40B4-BE49-F238E27FC236}">
                  <a16:creationId xmlns:a16="http://schemas.microsoft.com/office/drawing/2014/main" id="{5C2DB889-63C0-926D-B653-91439EF8CB03}"/>
                </a:ext>
              </a:extLst>
            </p:cNvPr>
            <p:cNvSpPr/>
            <p:nvPr/>
          </p:nvSpPr>
          <p:spPr>
            <a:xfrm>
              <a:off x="2423592" y="404664"/>
              <a:ext cx="432048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ysClr val="windowText" lastClr="000000"/>
                  </a:solidFill>
                  <a:latin typeface="+mj-lt"/>
                </a:rPr>
                <a:t>4th</a:t>
              </a:r>
            </a:p>
          </p:txBody>
        </p:sp>
        <p:sp>
          <p:nvSpPr>
            <p:cNvPr id="36" name="Rectângulo arredondado 27">
              <a:extLst>
                <a:ext uri="{FF2B5EF4-FFF2-40B4-BE49-F238E27FC236}">
                  <a16:creationId xmlns:a16="http://schemas.microsoft.com/office/drawing/2014/main" id="{C83DAF68-8E72-49A6-22DA-898039880195}"/>
                </a:ext>
              </a:extLst>
            </p:cNvPr>
            <p:cNvSpPr/>
            <p:nvPr/>
          </p:nvSpPr>
          <p:spPr>
            <a:xfrm>
              <a:off x="2423592" y="980728"/>
              <a:ext cx="432048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3rd</a:t>
              </a:r>
            </a:p>
          </p:txBody>
        </p:sp>
        <p:sp>
          <p:nvSpPr>
            <p:cNvPr id="37" name="Rectângulo arredondado 28">
              <a:extLst>
                <a:ext uri="{FF2B5EF4-FFF2-40B4-BE49-F238E27FC236}">
                  <a16:creationId xmlns:a16="http://schemas.microsoft.com/office/drawing/2014/main" id="{47A9CF9F-E06E-099C-C7F5-72F8372C98CF}"/>
                </a:ext>
              </a:extLst>
            </p:cNvPr>
            <p:cNvSpPr/>
            <p:nvPr/>
          </p:nvSpPr>
          <p:spPr>
            <a:xfrm>
              <a:off x="2423592" y="1484784"/>
              <a:ext cx="432048" cy="29052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2nd semester </a:t>
              </a:r>
            </a:p>
          </p:txBody>
        </p:sp>
        <p:sp>
          <p:nvSpPr>
            <p:cNvPr id="38" name="Rectângulo arredondado 29">
              <a:extLst>
                <a:ext uri="{FF2B5EF4-FFF2-40B4-BE49-F238E27FC236}">
                  <a16:creationId xmlns:a16="http://schemas.microsoft.com/office/drawing/2014/main" id="{288A87B5-C36E-2AFD-165F-83064F018F84}"/>
                </a:ext>
              </a:extLst>
            </p:cNvPr>
            <p:cNvSpPr/>
            <p:nvPr/>
          </p:nvSpPr>
          <p:spPr>
            <a:xfrm>
              <a:off x="2423592" y="4570356"/>
              <a:ext cx="432048" cy="29094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1st semester</a:t>
              </a:r>
            </a:p>
          </p:txBody>
        </p:sp>
        <p:sp>
          <p:nvSpPr>
            <p:cNvPr id="39" name="Rectângulo arredondado 23">
              <a:extLst>
                <a:ext uri="{FF2B5EF4-FFF2-40B4-BE49-F238E27FC236}">
                  <a16:creationId xmlns:a16="http://schemas.microsoft.com/office/drawing/2014/main" id="{528E1A84-47DE-EB7B-0B66-6746ADF425A5}"/>
                </a:ext>
              </a:extLst>
            </p:cNvPr>
            <p:cNvSpPr/>
            <p:nvPr/>
          </p:nvSpPr>
          <p:spPr>
            <a:xfrm>
              <a:off x="2973471" y="6973926"/>
              <a:ext cx="7226985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  <a:latin typeface="+mj-lt"/>
                </a:rPr>
                <a:t> Methodological Guidelines to Teach PE/Option</a:t>
              </a: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6038139-1991-BB6C-BFEC-720AF55E4214}"/>
              </a:ext>
            </a:extLst>
          </p:cNvPr>
          <p:cNvSpPr txBox="1"/>
          <p:nvPr/>
        </p:nvSpPr>
        <p:spPr>
          <a:xfrm>
            <a:off x="1933893" y="457999"/>
            <a:ext cx="810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+mj-lt"/>
                <a:hlinkClick r:id="rId12"/>
              </a:rPr>
              <a:t>Master Degree in PE Teaching (FMH/UL)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b="1" dirty="0">
                <a:latin typeface="+mj-lt"/>
              </a:rPr>
              <a:t>– 120 ECTS</a:t>
            </a:r>
          </a:p>
        </p:txBody>
      </p:sp>
    </p:spTree>
    <p:extLst>
      <p:ext uri="{BB962C8B-B14F-4D97-AF65-F5344CB8AC3E}">
        <p14:creationId xmlns:p14="http://schemas.microsoft.com/office/powerpoint/2010/main" val="177118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304753" y="2008256"/>
            <a:ext cx="115246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Intervene by ensuring: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down and breaks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records of managerial performance of students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(learn in a fun way):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divided into teams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specific goals: start time, transition times, attention time, …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points to the performance, group overcoming, …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time minutes for favorite activities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362608" y="2137977"/>
            <a:ext cx="113817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endParaRPr lang="pt-P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Rules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regulate the relationship between the PE classroom stakeholders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clarifying in advance what kind of behaviors are to be expected for the different moments of the class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teachers, during their first few days of school year, focus on the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and learning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routines and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(Siedentop, 1999)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5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405132" y="1692366"/>
            <a:ext cx="113817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establishment: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 pupils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rules definition (belonging sense; convergency of values)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and directly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point  (realistic rules)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in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symbols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to the age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(graphically if possible)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5-8 rules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easly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remembered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stated them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whit other rules</a:t>
            </a:r>
          </a:p>
        </p:txBody>
      </p:sp>
    </p:spTree>
    <p:extLst>
      <p:ext uri="{BB962C8B-B14F-4D97-AF65-F5344CB8AC3E}">
        <p14:creationId xmlns:p14="http://schemas.microsoft.com/office/powerpoint/2010/main" val="346242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3BD44E-D48C-7F08-56AA-FD5410D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Procedures for PE classroom management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79451A-26CE-8F16-65DB-A4153A1D8071}"/>
              </a:ext>
            </a:extLst>
          </p:cNvPr>
          <p:cNvSpPr/>
          <p:nvPr/>
        </p:nvSpPr>
        <p:spPr>
          <a:xfrm>
            <a:off x="362608" y="2357994"/>
            <a:ext cx="113817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use: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Evoque the rules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frequently,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namely at lesson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and closure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pupils’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behaviors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rules’ management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it within a “medium term” perspective,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 a set of lessons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1884"/>
            <a:ext cx="9144000" cy="1404620"/>
          </a:xfrm>
        </p:spPr>
        <p:txBody>
          <a:bodyPr/>
          <a:lstStyle/>
          <a:p>
            <a:r>
              <a:rPr lang="en-IE" dirty="0"/>
              <a:t>Teaching Physical Education</a:t>
            </a:r>
            <a:br>
              <a:rPr lang="en-IE" dirty="0"/>
            </a:br>
            <a:r>
              <a:rPr lang="en-IE" sz="2400" dirty="0"/>
              <a:t>(</a:t>
            </a:r>
            <a:r>
              <a:rPr lang="en-IE" sz="2400" b="1" i="1" dirty="0"/>
              <a:t>PE Classroom management</a:t>
            </a:r>
            <a:r>
              <a:rPr lang="en-IE" sz="2400" dirty="0"/>
              <a:t>)</a:t>
            </a:r>
            <a:r>
              <a:rPr lang="pt-PT" sz="2400" dirty="0"/>
              <a:t>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215" y="4253358"/>
            <a:ext cx="10090150" cy="924242"/>
          </a:xfrm>
        </p:spPr>
        <p:txBody>
          <a:bodyPr>
            <a:noAutofit/>
          </a:bodyPr>
          <a:lstStyle/>
          <a:p>
            <a:r>
              <a:rPr lang="en-GB" sz="2000" i="1" dirty="0"/>
              <a:t>Marcos Onofre, Beatriz Sousa, Eduardo </a:t>
            </a:r>
            <a:r>
              <a:rPr lang="en-GB" sz="2000" i="1" dirty="0" err="1"/>
              <a:t>Bengalinha</a:t>
            </a:r>
            <a:r>
              <a:rPr lang="en-GB" sz="2000" i="1" dirty="0"/>
              <a:t>, Rafael </a:t>
            </a:r>
            <a:r>
              <a:rPr lang="en-GB" sz="2000" i="1" dirty="0" err="1"/>
              <a:t>Cristão</a:t>
            </a:r>
            <a:endParaRPr lang="en-GB" sz="2000" i="1" dirty="0"/>
          </a:p>
          <a:p>
            <a:r>
              <a:rPr lang="en-GB" sz="2000" i="1" dirty="0" err="1"/>
              <a:t>Faculdade</a:t>
            </a:r>
            <a:r>
              <a:rPr lang="en-GB" sz="2000" i="1" dirty="0"/>
              <a:t> de </a:t>
            </a:r>
            <a:r>
              <a:rPr lang="en-GB" sz="2000" i="1" dirty="0" err="1"/>
              <a:t>Motricidade</a:t>
            </a:r>
            <a:r>
              <a:rPr lang="en-GB" sz="2000" i="1" dirty="0"/>
              <a:t> Humana, </a:t>
            </a:r>
            <a:r>
              <a:rPr lang="en-GB" sz="2000" i="1" dirty="0" err="1"/>
              <a:t>Universidade</a:t>
            </a:r>
            <a:r>
              <a:rPr lang="en-GB" sz="2000" i="1" dirty="0"/>
              <a:t> de </a:t>
            </a:r>
            <a:r>
              <a:rPr lang="en-GB" sz="2000" i="1" dirty="0" err="1"/>
              <a:t>Lisboa</a:t>
            </a:r>
            <a:endParaRPr lang="en-GB" sz="2000" i="1" dirty="0"/>
          </a:p>
          <a:p>
            <a:endParaRPr lang="en-GB" sz="2000" i="1" dirty="0"/>
          </a:p>
          <a:p>
            <a:r>
              <a:rPr lang="en-GB" sz="2000" i="1" dirty="0"/>
              <a:t>PRIME PETE </a:t>
            </a:r>
            <a:r>
              <a:rPr lang="en-GB" sz="2000" i="1" dirty="0" err="1"/>
              <a:t>LTT#2</a:t>
            </a:r>
            <a:r>
              <a:rPr lang="en-GB" sz="2000" i="1" dirty="0"/>
              <a:t>+#3</a:t>
            </a:r>
          </a:p>
          <a:p>
            <a:r>
              <a:rPr lang="en-GB" sz="2000" i="1" dirty="0" err="1"/>
              <a:t>Brixen</a:t>
            </a:r>
            <a:r>
              <a:rPr lang="en-GB" sz="2000" i="1" dirty="0"/>
              <a:t>, June 6</a:t>
            </a:r>
            <a:r>
              <a:rPr lang="en-GB" sz="2000" i="1" baseline="30000" dirty="0"/>
              <a:t>th</a:t>
            </a:r>
            <a:r>
              <a:rPr lang="en-GB" sz="2000" i="1" dirty="0"/>
              <a:t>-10</a:t>
            </a:r>
            <a:r>
              <a:rPr lang="en-GB" sz="2000" i="1" baseline="30000" dirty="0"/>
              <a:t>th</a:t>
            </a:r>
            <a:r>
              <a:rPr lang="en-GB" sz="2000" i="1" dirty="0"/>
              <a:t>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C030255-FA5F-D83B-9743-C44C0EFE679C}"/>
              </a:ext>
            </a:extLst>
          </p:cNvPr>
          <p:cNvSpPr txBox="1"/>
          <p:nvPr/>
        </p:nvSpPr>
        <p:spPr>
          <a:xfrm>
            <a:off x="4913670" y="2006589"/>
            <a:ext cx="1730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b="1" dirty="0"/>
              <a:t>Obrigado</a:t>
            </a:r>
          </a:p>
          <a:p>
            <a:pPr algn="ctr"/>
            <a:r>
              <a:rPr lang="pt-PT" sz="2800" b="1" dirty="0" err="1"/>
              <a:t>Thank</a:t>
            </a:r>
            <a:r>
              <a:rPr lang="pt-PT" sz="2800" b="1" dirty="0"/>
              <a:t> </a:t>
            </a:r>
            <a:r>
              <a:rPr lang="pt-PT" sz="2800" b="1" dirty="0" err="1"/>
              <a:t>you</a:t>
            </a:r>
            <a:endParaRPr lang="pt-PT" sz="2800" b="1" dirty="0"/>
          </a:p>
          <a:p>
            <a:pPr algn="ctr"/>
            <a:r>
              <a:rPr lang="pt-PT" sz="2800" b="1" dirty="0"/>
              <a:t>Gracias</a:t>
            </a:r>
          </a:p>
          <a:p>
            <a:pPr algn="ctr"/>
            <a:r>
              <a:rPr lang="pt-PT" sz="2800" b="1" dirty="0" err="1"/>
              <a:t>Grazie</a:t>
            </a:r>
            <a:endParaRPr lang="pt-PT" sz="2800" b="1" dirty="0"/>
          </a:p>
          <a:p>
            <a:pPr algn="ctr"/>
            <a:r>
              <a:rPr lang="pt-PT" sz="2800" b="1" dirty="0" err="1"/>
              <a:t>Vďaka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84359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372"/>
            <a:ext cx="9144000" cy="1404620"/>
          </a:xfrm>
        </p:spPr>
        <p:txBody>
          <a:bodyPr/>
          <a:lstStyle/>
          <a:p>
            <a:r>
              <a:rPr lang="en-IE" dirty="0"/>
              <a:t>Teaching Physical Education</a:t>
            </a:r>
            <a:br>
              <a:rPr lang="en-IE" dirty="0"/>
            </a:br>
            <a:r>
              <a:rPr lang="en-IE" sz="2400" dirty="0"/>
              <a:t>(</a:t>
            </a:r>
            <a:r>
              <a:rPr lang="en-IE" sz="2400" b="1" i="1" dirty="0"/>
              <a:t>PE Classroom Management</a:t>
            </a:r>
            <a:r>
              <a:rPr lang="en-IE" sz="2400" dirty="0"/>
              <a:t>)</a:t>
            </a:r>
            <a:r>
              <a:rPr lang="pt-PT" sz="2400" dirty="0"/>
              <a:t>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0A385C2-8DE4-9683-6690-81A4A13AE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9976"/>
              </p:ext>
            </p:extLst>
          </p:nvPr>
        </p:nvGraphicFramePr>
        <p:xfrm>
          <a:off x="743606" y="2121068"/>
          <a:ext cx="10704787" cy="3489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651">
                  <a:extLst>
                    <a:ext uri="{9D8B030D-6E8A-4147-A177-3AD203B41FA5}">
                      <a16:colId xmlns:a16="http://schemas.microsoft.com/office/drawing/2014/main" val="892239828"/>
                    </a:ext>
                  </a:extLst>
                </a:gridCol>
                <a:gridCol w="7521136">
                  <a:extLst>
                    <a:ext uri="{9D8B030D-6E8A-4147-A177-3AD203B41FA5}">
                      <a16:colId xmlns:a16="http://schemas.microsoft.com/office/drawing/2014/main" val="3912699741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Module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Teaching Physical Education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7495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>
                          <a:solidFill>
                            <a:srgbClr val="FF0000"/>
                          </a:solidFill>
                          <a:effectLst/>
                        </a:rPr>
                        <a:t>Micro Module Title</a:t>
                      </a:r>
                      <a:endParaRPr lang="pt-PT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solidFill>
                            <a:srgbClr val="FF0000"/>
                          </a:solidFill>
                          <a:effectLst/>
                        </a:rPr>
                        <a:t>Teaching Physical Education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solidFill>
                            <a:srgbClr val="FF0000"/>
                          </a:solidFill>
                          <a:effectLst/>
                        </a:rPr>
                        <a:t>(PE Classroom Management) </a:t>
                      </a:r>
                      <a:endParaRPr lang="pt-PT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006494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Seminar Type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Practical including theory in gymnasium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80256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Duration of Seminar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3 hours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418415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>
                          <a:effectLst/>
                        </a:rPr>
                        <a:t>Short Description</a:t>
                      </a:r>
                      <a:endParaRPr lang="pt-PT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en-IE" sz="2800" dirty="0">
                          <a:effectLst/>
                        </a:rPr>
                        <a:t>This micro module was organize to prepare teachers to developed the quality of PE lessons based on the quality classroom management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8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3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372"/>
            <a:ext cx="9144000" cy="1404620"/>
          </a:xfrm>
        </p:spPr>
        <p:txBody>
          <a:bodyPr/>
          <a:lstStyle/>
          <a:p>
            <a:r>
              <a:rPr lang="en-IE" dirty="0"/>
              <a:t>Teaching Physical Education</a:t>
            </a:r>
            <a:br>
              <a:rPr lang="en-IE" dirty="0"/>
            </a:br>
            <a:r>
              <a:rPr lang="en-IE" sz="2400" dirty="0"/>
              <a:t>(</a:t>
            </a:r>
            <a:r>
              <a:rPr lang="en-IE" sz="2400" b="1" i="1" dirty="0"/>
              <a:t>PE Classroom Management</a:t>
            </a:r>
            <a:r>
              <a:rPr lang="en-IE" sz="2400" dirty="0"/>
              <a:t>)</a:t>
            </a:r>
            <a:r>
              <a:rPr lang="pt-PT" sz="2400" dirty="0"/>
              <a:t>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24AC24B-A7A0-515A-5B85-FD8856719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61253"/>
              </p:ext>
            </p:extLst>
          </p:nvPr>
        </p:nvGraphicFramePr>
        <p:xfrm>
          <a:off x="286407" y="1795716"/>
          <a:ext cx="11619185" cy="42374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9355">
                  <a:extLst>
                    <a:ext uri="{9D8B030D-6E8A-4147-A177-3AD203B41FA5}">
                      <a16:colId xmlns:a16="http://schemas.microsoft.com/office/drawing/2014/main" val="1807522528"/>
                    </a:ext>
                  </a:extLst>
                </a:gridCol>
                <a:gridCol w="9839830">
                  <a:extLst>
                    <a:ext uri="{9D8B030D-6E8A-4147-A177-3AD203B41FA5}">
                      <a16:colId xmlns:a16="http://schemas.microsoft.com/office/drawing/2014/main" val="342261380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MICRO MODULE LEARNING OUTCOMES 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291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Upon successful completion of this micro- module, the student will be able to: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57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 err="1">
                          <a:effectLst/>
                        </a:rPr>
                        <a:t>LO1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Competence to analysing the PE primary school lessons: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2800" b="0" i="0" dirty="0">
                          <a:solidFill>
                            <a:srgbClr val="FF0000"/>
                          </a:solidFill>
                          <a:effectLst/>
                        </a:rPr>
                        <a:t>Collect data and analyse the implementation of lesson’s managerial strategies and skills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24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 err="1">
                          <a:effectLst/>
                        </a:rPr>
                        <a:t>LO2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Competence to planning and managing PE lessons structure and significant learning situations: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800" b="0" i="0" dirty="0">
                          <a:solidFill>
                            <a:srgbClr val="FF0000"/>
                          </a:solidFill>
                          <a:effectLst/>
                        </a:rPr>
                        <a:t>Implement strategies and skills to improve the quality od the lesson’s managerial system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81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9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372"/>
            <a:ext cx="9144000" cy="1404620"/>
          </a:xfrm>
        </p:spPr>
        <p:txBody>
          <a:bodyPr/>
          <a:lstStyle/>
          <a:p>
            <a:r>
              <a:rPr lang="en-IE" dirty="0"/>
              <a:t>Teaching Physical Education</a:t>
            </a:r>
            <a:br>
              <a:rPr lang="en-IE" dirty="0"/>
            </a:br>
            <a:r>
              <a:rPr lang="en-IE" sz="2400" dirty="0"/>
              <a:t>(</a:t>
            </a:r>
            <a:r>
              <a:rPr lang="en-IE" sz="2400" b="1" i="1" dirty="0"/>
              <a:t>PE Classroom management</a:t>
            </a:r>
            <a:r>
              <a:rPr lang="en-IE" sz="2400" dirty="0"/>
              <a:t>)</a:t>
            </a:r>
            <a:r>
              <a:rPr lang="pt-PT" sz="2400" dirty="0"/>
              <a:t>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1" y="6101338"/>
            <a:ext cx="2648988" cy="756661"/>
          </a:xfrm>
          <a:prstGeom prst="rect">
            <a:avLst/>
          </a:prstGeom>
        </p:spPr>
      </p:pic>
      <p:pic>
        <p:nvPicPr>
          <p:cNvPr id="13" name="Picture 12" descr="C:\Users\claude.scheuer\Dropbox\Uni DIPPE\PMI\Logos\EUPEA.jpg">
            <a:extLst>
              <a:ext uri="{FF2B5EF4-FFF2-40B4-BE49-F238E27FC236}">
                <a16:creationId xmlns:a16="http://schemas.microsoft.com/office/drawing/2014/main" id="{3FB075BF-C3BC-44F5-A31F-C7D4972E7C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02" y="6348413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BF740A-F1C7-4708-A886-E1A7D70F2F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97145-20B6-4C0A-A974-1794256AEB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6325553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2060D-1155-4871-B9A8-893F1206D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2" y="6305868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B8B56-7FA5-4C20-8380-989DD12E69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6354128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F47BAB-DECE-4B75-B107-C37718832E3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52" y="6312853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904A2-581F-4956-A298-DBFC87068E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73813"/>
            <a:ext cx="1828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44C39-5ACB-4896-B2AF-6F4D1D14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34828"/>
            <a:ext cx="1933892" cy="132057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F153D97-8266-34D7-C2FE-C72ED268F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41895"/>
              </p:ext>
            </p:extLst>
          </p:nvPr>
        </p:nvGraphicFramePr>
        <p:xfrm>
          <a:off x="801714" y="2294731"/>
          <a:ext cx="10121462" cy="3063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2292">
                  <a:extLst>
                    <a:ext uri="{9D8B030D-6E8A-4147-A177-3AD203B41FA5}">
                      <a16:colId xmlns:a16="http://schemas.microsoft.com/office/drawing/2014/main" val="1947451000"/>
                    </a:ext>
                  </a:extLst>
                </a:gridCol>
                <a:gridCol w="9189170">
                  <a:extLst>
                    <a:ext uri="{9D8B030D-6E8A-4147-A177-3AD203B41FA5}">
                      <a16:colId xmlns:a16="http://schemas.microsoft.com/office/drawing/2014/main" val="1761892445"/>
                    </a:ext>
                  </a:extLst>
                </a:gridCol>
              </a:tblGrid>
              <a:tr h="356235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MICRO MODULE TEACHING METHODOLOGIES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50508"/>
                  </a:ext>
                </a:extLst>
              </a:tr>
              <a:tr h="356235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Description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b="0" dirty="0">
                          <a:solidFill>
                            <a:srgbClr val="FF0000"/>
                          </a:solidFill>
                          <a:effectLst/>
                        </a:rPr>
                        <a:t>Theoretical Session </a:t>
                      </a:r>
                      <a:r>
                        <a:rPr lang="en-IE" sz="2800" dirty="0">
                          <a:effectLst/>
                        </a:rPr>
                        <a:t>on PE teaching management framework (50 m) Room 160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061436"/>
                  </a:ext>
                </a:extLst>
              </a:tr>
              <a:tr h="712470">
                <a:tc vMerge="1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1800" dirty="0">
                          <a:effectLst/>
                        </a:rPr>
                        <a:t>Description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solidFill>
                            <a:srgbClr val="FF0000"/>
                          </a:solidFill>
                          <a:effectLst/>
                        </a:rPr>
                        <a:t>Practical</a:t>
                      </a:r>
                      <a:r>
                        <a:rPr lang="en-IE" sz="2800" dirty="0">
                          <a:effectLst/>
                        </a:rPr>
                        <a:t> peer teaching and simulated teaching session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effectLst/>
                        </a:rPr>
                        <a:t>(</a:t>
                      </a:r>
                      <a:r>
                        <a:rPr lang="en-IE" sz="2800" dirty="0" err="1">
                          <a:effectLst/>
                        </a:rPr>
                        <a:t>50m</a:t>
                      </a:r>
                      <a:r>
                        <a:rPr lang="en-IE" sz="2800" dirty="0">
                          <a:effectLst/>
                        </a:rPr>
                        <a:t>) Gymnasium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701132"/>
                  </a:ext>
                </a:extLst>
              </a:tr>
              <a:tr h="712470">
                <a:tc vMerge="1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1800" dirty="0">
                          <a:effectLst/>
                        </a:rPr>
                        <a:t> 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E" sz="2800" dirty="0">
                          <a:solidFill>
                            <a:srgbClr val="FF0000"/>
                          </a:solidFill>
                          <a:effectLst/>
                        </a:rPr>
                        <a:t>Group work and plenary discussion </a:t>
                      </a:r>
                      <a:r>
                        <a:rPr lang="en-IE" sz="2800" dirty="0">
                          <a:effectLst/>
                        </a:rPr>
                        <a:t>on the Micro-module content and format (</a:t>
                      </a:r>
                      <a:r>
                        <a:rPr lang="en-IE" sz="2800" dirty="0" err="1">
                          <a:effectLst/>
                        </a:rPr>
                        <a:t>50m</a:t>
                      </a:r>
                      <a:r>
                        <a:rPr lang="en-IE" sz="2800" dirty="0">
                          <a:effectLst/>
                        </a:rPr>
                        <a:t>)  Gymnasium</a:t>
                      </a:r>
                      <a:endParaRPr lang="pt-P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54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94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0C671E-87B6-4F3E-A123-37A94BE58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4" y="-212"/>
            <a:ext cx="10555736" cy="685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4067" cy="1325563"/>
          </a:xfrm>
        </p:spPr>
        <p:txBody>
          <a:bodyPr/>
          <a:lstStyle/>
          <a:p>
            <a:r>
              <a:rPr lang="en-GB" b="1" dirty="0"/>
              <a:t>Contextualization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93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PE Curricular System: </a:t>
            </a:r>
            <a:r>
              <a:rPr lang="en-GB" b="1" dirty="0"/>
              <a:t>compulsory PE from grade 1 to 12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Primary includes </a:t>
            </a:r>
            <a:r>
              <a:rPr lang="en-GB" dirty="0"/>
              <a:t>grades 1 to 4 (5/6 to 8/9 years old)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Main principles</a:t>
            </a:r>
            <a:r>
              <a:rPr lang="en-GB" dirty="0"/>
              <a:t>: eclecticism, inclusiveness, multilateral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Class teacher is the responsible for all </a:t>
            </a:r>
            <a:r>
              <a:rPr lang="en-GB" dirty="0"/>
              <a:t>subjects at primary school, including PE, autonomously or in collaboration with a specialist teacher (profiting from local schools networking)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Extra-curricular Physical Activity </a:t>
            </a:r>
            <a:r>
              <a:rPr lang="en-GB" dirty="0"/>
              <a:t>lead by specialist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Great lack of PE </a:t>
            </a:r>
            <a:r>
              <a:rPr lang="en-GB" dirty="0"/>
              <a:t>in primary schools is being recovered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0C671E-87B6-4F3E-A123-37A94BE58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4" y="408557"/>
            <a:ext cx="10555736" cy="685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4067" cy="1325563"/>
          </a:xfrm>
        </p:spPr>
        <p:txBody>
          <a:bodyPr/>
          <a:lstStyle/>
          <a:p>
            <a:r>
              <a:rPr lang="en-GB" b="1" dirty="0"/>
              <a:t>Contextualization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7EEBB7-EE6E-5336-815E-40FBF3ABDD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0" y="1810455"/>
            <a:ext cx="7984066" cy="45635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97B94A2-D6A0-6D5E-F95B-290EB7CA3A6A}"/>
              </a:ext>
            </a:extLst>
          </p:cNvPr>
          <p:cNvSpPr txBox="1">
            <a:spLocks/>
          </p:cNvSpPr>
          <p:nvPr/>
        </p:nvSpPr>
        <p:spPr>
          <a:xfrm>
            <a:off x="3160443" y="917726"/>
            <a:ext cx="5367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0000"/>
                </a:solidFill>
              </a:rPr>
              <a:t>Portuguese Syllabus Content for Primary</a:t>
            </a:r>
          </a:p>
        </p:txBody>
      </p:sp>
    </p:spTree>
    <p:extLst>
      <p:ext uri="{BB962C8B-B14F-4D97-AF65-F5344CB8AC3E}">
        <p14:creationId xmlns:p14="http://schemas.microsoft.com/office/powerpoint/2010/main" val="25845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4067" cy="1325563"/>
          </a:xfrm>
        </p:spPr>
        <p:txBody>
          <a:bodyPr/>
          <a:lstStyle/>
          <a:p>
            <a:r>
              <a:rPr lang="en-GB" b="1" dirty="0"/>
              <a:t>Contextualization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D69F2C4-1004-F0CE-73A0-8ED02B383220}"/>
              </a:ext>
            </a:extLst>
          </p:cNvPr>
          <p:cNvSpPr/>
          <p:nvPr/>
        </p:nvSpPr>
        <p:spPr>
          <a:xfrm>
            <a:off x="333703" y="1570675"/>
            <a:ext cx="11524593" cy="46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1" i="1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 teaching problems identified by primary non-specialist teachers (</a:t>
            </a:r>
            <a:r>
              <a:rPr lang="en-GB" sz="2400" b="1" i="1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Diniz</a:t>
            </a:r>
            <a:r>
              <a:rPr lang="en-GB" sz="2400" b="1" i="1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al., 2001):</a:t>
            </a:r>
          </a:p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GB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“Absence of adequate resources (spaces and materials)”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"Impossibility of teaching/demonstrating for not knowing how to do it"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“Existence of “dangerous skills and situations””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"Lack of creativity or knowledge to invent motivating exercises or classes"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"Lack of pedagogical knowledge on specific teaching skills"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"Difficulty in maintaining order and discipline in class, avoiding disorganization"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“Difficulty in controlling the most "sassy"/"active" students”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8459660" cy="1325563"/>
          </a:xfrm>
        </p:spPr>
        <p:txBody>
          <a:bodyPr/>
          <a:lstStyle/>
          <a:p>
            <a:r>
              <a:rPr lang="en-GB" b="1" dirty="0"/>
              <a:t>Rational for PE classroom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09" y="6216312"/>
            <a:ext cx="2918790" cy="64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98782"/>
            <a:ext cx="444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Prime PETE </a:t>
            </a:r>
            <a:r>
              <a:rPr lang="en-GB" sz="1200" i="1" dirty="0" err="1"/>
              <a:t>LTT</a:t>
            </a:r>
            <a:r>
              <a:rPr lang="en-GB" sz="1200" i="1" dirty="0"/>
              <a:t> #2 + 3, </a:t>
            </a:r>
            <a:r>
              <a:rPr lang="en-GB" sz="1200" i="1" dirty="0" err="1"/>
              <a:t>Brixen</a:t>
            </a:r>
            <a:r>
              <a:rPr lang="en-GB" sz="1200" i="1" dirty="0"/>
              <a:t>, June 6</a:t>
            </a:r>
            <a:r>
              <a:rPr lang="en-GB" sz="1200" i="1" baseline="30000" dirty="0"/>
              <a:t>th</a:t>
            </a:r>
            <a:r>
              <a:rPr lang="en-GB" sz="1200" i="1" dirty="0"/>
              <a:t>-10</a:t>
            </a:r>
            <a:r>
              <a:rPr lang="en-GB" sz="1200" i="1" baseline="30000" dirty="0"/>
              <a:t>th</a:t>
            </a:r>
            <a:r>
              <a:rPr lang="en-GB" sz="1200" i="1" dirty="0"/>
              <a:t> 2022</a:t>
            </a:r>
          </a:p>
        </p:txBody>
      </p:sp>
      <p:pic>
        <p:nvPicPr>
          <p:cNvPr id="17" name="Picture 16" descr="C:\Users\claude.scheuer\Dropbox\Uni DIPPE\PMI\Logos\EUPEA.jpg">
            <a:extLst>
              <a:ext uri="{FF2B5EF4-FFF2-40B4-BE49-F238E27FC236}">
                <a16:creationId xmlns:a16="http://schemas.microsoft.com/office/drawing/2014/main" id="{6867133F-5763-4E5E-AA0A-B181AE98BA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8" y="6356959"/>
            <a:ext cx="102616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D30F3-E6A1-4322-AC3A-04742AD2C7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7" y="6357938"/>
            <a:ext cx="1838325" cy="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9B34E1-7FC7-418A-A126-85B0A2CE88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58" y="6342645"/>
            <a:ext cx="40322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79D0-4710-43D5-83DD-4F6718D20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81" y="6340052"/>
            <a:ext cx="33528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051A9-0F70-4309-A034-7D9BD240D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8" y="6362674"/>
            <a:ext cx="389890" cy="31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1EFCA1-EAA1-47A4-AAE4-54B737FFF00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42" y="6347037"/>
            <a:ext cx="364490" cy="36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F3B853-9901-454A-89CE-1437DEC7E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" y="6120574"/>
            <a:ext cx="823655" cy="737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D25C7A-BE54-4E62-89DD-B36085FD5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21" y="392127"/>
            <a:ext cx="3363478" cy="12715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8B4A877-6A15-1140-6C56-16793D4AC1AE}"/>
              </a:ext>
            </a:extLst>
          </p:cNvPr>
          <p:cNvSpPr/>
          <p:nvPr/>
        </p:nvSpPr>
        <p:spPr>
          <a:xfrm>
            <a:off x="362608" y="2185324"/>
            <a:ext cx="111723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Assumptions: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PE implies a different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“modus operandi” </a:t>
            </a:r>
          </a:p>
          <a:p>
            <a:pPr algn="just"/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PE,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have to move, displace in space, physically interact, manipulate objects, work in group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and equipment are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intrinsic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contents. 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2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2437</Words>
  <Application>Microsoft Office PowerPoint</Application>
  <PresentationFormat>Breitbild</PresentationFormat>
  <Paragraphs>323</Paragraphs>
  <Slides>24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Shree Devanagari 714</vt:lpstr>
      <vt:lpstr>Symbol</vt:lpstr>
      <vt:lpstr>Office Theme</vt:lpstr>
      <vt:lpstr>Teaching Physical Education (Micro-module PE Classroom management) </vt:lpstr>
      <vt:lpstr>PowerPoint-Präsentation</vt:lpstr>
      <vt:lpstr>Teaching Physical Education (PE Classroom Management) </vt:lpstr>
      <vt:lpstr>Teaching Physical Education (PE Classroom Management) </vt:lpstr>
      <vt:lpstr>Teaching Physical Education (PE Classroom management) </vt:lpstr>
      <vt:lpstr>Contextualization</vt:lpstr>
      <vt:lpstr>Contextualization</vt:lpstr>
      <vt:lpstr>Contextualization</vt:lpstr>
      <vt:lpstr>Rational for PE classroom management</vt:lpstr>
      <vt:lpstr>Rational for PE classroom management</vt:lpstr>
      <vt:lpstr>PowerPoint-Präsentation</vt:lpstr>
      <vt:lpstr>Rational for PE classroom management</vt:lpstr>
      <vt:lpstr>Rational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Procedures for PE classroom management</vt:lpstr>
      <vt:lpstr>Teaching Physical Education (PE Classroom management) 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SCHEUER</dc:creator>
  <cp:lastModifiedBy>Alina Sarah LEMLING</cp:lastModifiedBy>
  <cp:revision>45</cp:revision>
  <dcterms:created xsi:type="dcterms:W3CDTF">2019-10-07T13:21:18Z</dcterms:created>
  <dcterms:modified xsi:type="dcterms:W3CDTF">2023-10-03T11:00:52Z</dcterms:modified>
</cp:coreProperties>
</file>